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95" r:id="rId32"/>
    <p:sldId id="287" r:id="rId33"/>
    <p:sldId id="289" r:id="rId34"/>
    <p:sldId id="288" r:id="rId35"/>
    <p:sldId id="294" r:id="rId36"/>
    <p:sldId id="290" r:id="rId37"/>
    <p:sldId id="291" r:id="rId38"/>
    <p:sldId id="292" r:id="rId39"/>
    <p:sldId id="293" r:id="rId40"/>
    <p:sldId id="296" r:id="rId41"/>
    <p:sldId id="297" r:id="rId42"/>
    <p:sldId id="298" r:id="rId43"/>
    <p:sldId id="300" r:id="rId44"/>
    <p:sldId id="299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58"/>
    <p:restoredTop sz="96327"/>
  </p:normalViewPr>
  <p:slideViewPr>
    <p:cSldViewPr snapToGrid="0">
      <p:cViewPr varScale="1">
        <p:scale>
          <a:sx n="137" d="100"/>
          <a:sy n="137" d="100"/>
        </p:scale>
        <p:origin x="23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6129C7-9C41-9653-58B9-6C13A224A1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8E94887-AE19-E2FA-FA39-C3C46DBAA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2D103C-1E1E-F1E1-165F-459AE25DA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4FB5A9-3BB6-5A1A-6AF6-E6F057600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11D891-6DB5-1826-A5A8-111286596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1523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AFB4AD-E55E-485F-151C-4CBB87B2E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1D8CB87-3C5D-3F8B-5341-C6909FA08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3B9534-4BDB-27C6-5273-4ECA870E9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BD520B-7AC0-E4E0-B6FF-D8B5D29C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8DEAC1-8A6E-6CD0-0368-6EC4042B2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518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3B21955-69F2-8577-16C4-1886965433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DC9BF53-FB72-4A96-D25B-981CFDE9D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911907-9718-DA72-06C1-FA866BB59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A97AFA-3B52-A689-E141-248951E89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7CC43B-5489-E0FB-4819-EAD6AC0F2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807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9F69F4-728B-B69E-1FD0-51C627A0D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E887F5-73B5-9107-F066-69EC51A23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C645C0-4A00-BC39-570E-4F1FC3518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2259EE-5D99-FAD8-6CCE-A60DCA7A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DC87DB-87B2-C334-165E-B33D56CCA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561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9751F-A0CC-B444-6CC9-D1B2159E8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CAB6D9-FAE6-13B1-F065-5153A1657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832CC1-8708-C36C-9255-E1DC7E34B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FBBBED-38C7-8E1F-50D8-505C7C0BC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10B8D8-A3B9-11B6-1C9B-E4E9FE89B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4766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AEF37C-52BF-2B61-AB7B-0D7459C6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751FA8-A2A6-2270-A7A7-C137EB8A54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E2486F4-E004-C3C4-8A06-936DD7166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DF4A09D-C9BA-23C0-DFF8-22261E675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B103BD-F047-2C29-A106-576DE0D6A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71924E6-498D-0D30-D5FB-751B8FE42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2016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9FF937-1846-0392-6FF8-824CBEEAA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4B246C-3317-6E8C-2663-E6F7BEBFF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86F33D-78FE-7152-1310-A9E03FF6A3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0A0FDD-BCC7-7EC1-842D-7AC4278C0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85242F3-C7EB-6770-84F9-280EC54C9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2AD81AF-8943-48F3-5AFC-0342EE26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E28E3F3-345F-D1D6-032E-5D49F2D80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0A526CD-BB49-FE7C-6446-7F17064BC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92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11B7D4-E660-3EE2-7984-F867D3A98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48C751-1380-D6B1-D9B8-0996C261D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A318DEB-FC97-C806-0F73-8B9316521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2650366-EE30-6E94-8E62-7F59837F1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66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965FC84-F8C8-0CA6-8698-7F1E4DAC0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955131B-48A3-E330-FD30-69E4A4D1C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2AA9F6-F194-8EE1-3986-8D07FB425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242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EBEA55-0FE9-C779-DE04-2F66F3447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D4EBAD-E4DB-342A-8890-961913C2E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FF1CC3-DFBE-E37C-B269-9F3DA2DDD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2A248C-0B59-9009-59D0-1166F3A0C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BE9BD6-FCB2-B3B1-79BE-0F23E1075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A32CF-B56A-EA6E-EDA5-349DF9DA3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625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090D49-4BC4-E639-874F-6E78E5EDC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3E56281-A57B-E64D-FA00-D3D97AD574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206D4AC-6BA7-654E-D400-589A72DAB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ABCE982-7EC6-4066-5DDD-CB5A42C9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F6EC19-9222-0FD0-7E19-1CEADC632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9F17E7-C0AC-C0D3-FBEB-E96FE5783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6160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35917A-F833-7A65-9E71-6F25EE24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C7A8D3-0630-0F11-1A4E-799C0127E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658917-E7F8-E93B-6478-FFA31AF316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5C79C-D3D4-014F-B19C-41FBD45E326F}" type="datetimeFigureOut">
              <a:rPr lang="ru-RU" smtClean="0"/>
              <a:t>08.12.2022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023E39-416C-C0F3-4D48-7A8C9AF3A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DFEFE0-FA24-005A-F452-C8A643AC1B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F7698-8C6C-E24C-8ECE-1CFFB4DF2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162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ixtests.com/test-na-motivatsiyu-lichnosti.html" TargetMode="External"/><Relationship Id="rId2" Type="http://schemas.openxmlformats.org/officeDocument/2006/relationships/hyperlink" Target="http://b-t.com.ua/test_motype.php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4325C8-3385-9048-B04F-9DC0CC7175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18290"/>
            <a:ext cx="9144000" cy="1725322"/>
          </a:xfrm>
        </p:spPr>
        <p:txBody>
          <a:bodyPr>
            <a:normAutofit fontScale="90000"/>
          </a:bodyPr>
          <a:lstStyle/>
          <a:p>
            <a:r>
              <a:rPr lang="ru-RU" sz="6600" dirty="0">
                <a:solidFill>
                  <a:schemeClr val="accent6">
                    <a:lumMod val="50000"/>
                  </a:schemeClr>
                </a:solidFill>
              </a:rPr>
              <a:t>Аудит команды:</a:t>
            </a:r>
            <a:br>
              <a:rPr lang="ru-RU" sz="66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ru-RU" sz="6600" dirty="0">
                <a:solidFill>
                  <a:schemeClr val="accent1">
                    <a:lumMod val="50000"/>
                  </a:schemeClr>
                </a:solidFill>
              </a:rPr>
              <a:t>оценка людей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F4A239C-2F7B-3443-BF8A-80110565D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63217"/>
            <a:ext cx="9144000" cy="2566158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Модель управления мотивацией команды</a:t>
            </a:r>
            <a:br>
              <a:rPr lang="ru-RU" dirty="0"/>
            </a:br>
            <a:r>
              <a:rPr lang="ru-RU" dirty="0"/>
              <a:t>Владимира Герчикова</a:t>
            </a:r>
            <a:br>
              <a:rPr lang="ru-RU" dirty="0"/>
            </a:br>
            <a:br>
              <a:rPr lang="en-US" dirty="0"/>
            </a:br>
            <a:r>
              <a:rPr lang="ru-RU" dirty="0"/>
              <a:t>Модель </a:t>
            </a:r>
            <a:r>
              <a:rPr lang="en-US" dirty="0"/>
              <a:t>DISC</a:t>
            </a:r>
            <a:br>
              <a:rPr lang="ru-RU" dirty="0"/>
            </a:br>
            <a:endParaRPr lang="ru-RU" dirty="0"/>
          </a:p>
          <a:p>
            <a:r>
              <a:rPr lang="ru-RU" dirty="0"/>
              <a:t>Модель «Батарейка»</a:t>
            </a:r>
            <a:endParaRPr lang="en-US" dirty="0"/>
          </a:p>
          <a:p>
            <a:endParaRPr lang="ru-RU" dirty="0"/>
          </a:p>
          <a:p>
            <a:r>
              <a:rPr lang="en-US" dirty="0"/>
              <a:t>© </a:t>
            </a:r>
            <a:r>
              <a:rPr lang="ru-RU" dirty="0"/>
              <a:t>Валерий Студенников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6F0A75-AED9-D548-8F89-06654AE6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87" y="181248"/>
            <a:ext cx="3069020" cy="9067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C01E9D-0F8C-C342-8B4E-23ECCA7B9B63}"/>
              </a:ext>
            </a:extLst>
          </p:cNvPr>
          <p:cNvSpPr txBox="1"/>
          <p:nvPr/>
        </p:nvSpPr>
        <p:spPr>
          <a:xfrm>
            <a:off x="8118142" y="265294"/>
            <a:ext cx="3742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accent6"/>
                </a:solidFill>
              </a:rPr>
              <a:t>Курс «Менеджмент разработки ПО»</a:t>
            </a:r>
          </a:p>
        </p:txBody>
      </p:sp>
    </p:spTree>
    <p:extLst>
      <p:ext uri="{BB962C8B-B14F-4D97-AF65-F5344CB8AC3E}">
        <p14:creationId xmlns:p14="http://schemas.microsoft.com/office/powerpoint/2010/main" val="1548369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322F73-4502-94DC-8418-7963BD240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614" y="260196"/>
            <a:ext cx="7466351" cy="788426"/>
          </a:xfrm>
        </p:spPr>
        <p:txBody>
          <a:bodyPr/>
          <a:lstStyle/>
          <a:p>
            <a:r>
              <a:rPr lang="ru-RU" dirty="0"/>
              <a:t>Профессиональный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FBC148-DACA-48E9-B60C-32827EC08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316" y="1169235"/>
            <a:ext cx="8282483" cy="3792509"/>
          </a:xfrm>
        </p:spPr>
        <p:txBody>
          <a:bodyPr>
            <a:normAutofit fontScale="85000" lnSpcReduction="20000"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возможность решать сложные задачи и профессионально развиваться, наличие коллег-профессионалов в команде, общение с экспертами, «крутая компания», крутые технологии, похвала от эксперта, отправка на толковые профессиональные конференции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отсутствие путей для роста, простые рутинные задачи без вызова, непрофессиональное отношение других к работе, тупое начальство, посредственная компания (не котирующаяся в среде профессионалов), посредственные отсталые технологии и инструменты</a:t>
            </a:r>
          </a:p>
          <a:p>
            <a:r>
              <a:rPr lang="ru-RU" b="1" dirty="0"/>
              <a:t>Нейтрально</a:t>
            </a:r>
            <a:r>
              <a:rPr lang="ru-RU" dirty="0"/>
              <a:t>: корпоративы, грамоты, публичная похвала (не от эксперта).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37FF0E6-3E42-BB9B-5522-BCE24CB5B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0" y="1511239"/>
            <a:ext cx="3251200" cy="3251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BD0494-A309-8DB3-FCDC-0E52DD366FEF}"/>
              </a:ext>
            </a:extLst>
          </p:cNvPr>
          <p:cNvSpPr txBox="1"/>
          <p:nvPr/>
        </p:nvSpPr>
        <p:spPr>
          <a:xfrm>
            <a:off x="538396" y="4901784"/>
            <a:ext cx="115336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sz="2000" b="1" dirty="0"/>
              <a:t>Резюме</a:t>
            </a:r>
          </a:p>
          <a:p>
            <a:pPr marL="0" indent="0">
              <a:buNone/>
            </a:pPr>
            <a:r>
              <a:rPr lang="ru-RU" sz="2000" dirty="0"/>
              <a:t>Ценит в работе ее содержание, возможность проявить себя и доказать (не только окружающим, но и себе), что он может справиться с трудным заданием, которое не каждому посильно. Предпочитают самостоятельность в работе и отличаются развитым профессиональным достоинством. К руководителю чаще всего относится с известной долей иронии. Как правило, такой работник достаточно быстро становится лучшим специалистом в компании на данном типе рабочих мест.</a:t>
            </a:r>
          </a:p>
        </p:txBody>
      </p:sp>
    </p:spTree>
    <p:extLst>
      <p:ext uri="{BB962C8B-B14F-4D97-AF65-F5344CB8AC3E}">
        <p14:creationId xmlns:p14="http://schemas.microsoft.com/office/powerpoint/2010/main" val="3381992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3515E4-39B2-C040-1081-D5BB4B44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455" y="266310"/>
            <a:ext cx="6392594" cy="774699"/>
          </a:xfrm>
        </p:spPr>
        <p:txBody>
          <a:bodyPr>
            <a:normAutofit/>
          </a:bodyPr>
          <a:lstStyle/>
          <a:p>
            <a:r>
              <a:rPr lang="ru-RU" dirty="0"/>
              <a:t>Патриотический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87E92F-9720-62CB-6931-B917E3470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454" y="1153261"/>
            <a:ext cx="7523601" cy="5542962"/>
          </a:xfrm>
        </p:spPr>
        <p:txBody>
          <a:bodyPr>
            <a:normAutofit fontScale="92500" lnSpcReduction="10000"/>
          </a:bodyPr>
          <a:lstStyle/>
          <a:p>
            <a:r>
              <a:rPr lang="ru-RU" b="1" dirty="0"/>
              <a:t>Работа — источник сопричастности</a:t>
            </a:r>
          </a:p>
          <a:p>
            <a:r>
              <a:rPr lang="ru-RU" dirty="0"/>
              <a:t>Привержен организации, коллективу, работодателю</a:t>
            </a:r>
          </a:p>
          <a:p>
            <a:r>
              <a:rPr lang="ru-RU" dirty="0"/>
              <a:t>«Организация — это семья»</a:t>
            </a:r>
          </a:p>
          <a:p>
            <a:pPr lvl="1"/>
            <a:r>
              <a:rPr lang="ru-RU" dirty="0"/>
              <a:t>Сериал </a:t>
            </a:r>
            <a:r>
              <a:rPr lang="en-US" dirty="0"/>
              <a:t>“Suits”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Харви Спектр, Луис Литт, Джессика Пирсон, Донна Полсон — женаты на своей работе и организации</a:t>
            </a:r>
          </a:p>
          <a:p>
            <a:r>
              <a:rPr lang="ru-RU" dirty="0"/>
              <a:t>Возможность служить команде или организации — главный ресурс мотивации.</a:t>
            </a:r>
          </a:p>
          <a:p>
            <a:r>
              <a:rPr lang="ru-RU" dirty="0"/>
              <a:t>Не склонен менять профессию или команду, болезненно воспринимает такие перемены.</a:t>
            </a:r>
          </a:p>
          <a:p>
            <a:pPr lvl="1"/>
            <a:r>
              <a:rPr lang="ru-RU" dirty="0"/>
              <a:t>Увольнение — большая трагедия</a:t>
            </a:r>
          </a:p>
          <a:p>
            <a:r>
              <a:rPr lang="ru-RU" dirty="0"/>
              <a:t>Если стремится сделать карьеру, чтобы служить другим и помогать им.</a:t>
            </a:r>
          </a:p>
          <a:p>
            <a:pPr lvl="1"/>
            <a:r>
              <a:rPr lang="ru-RU" dirty="0"/>
              <a:t>Идеальные </a:t>
            </a:r>
            <a:r>
              <a:rPr lang="en-US" dirty="0"/>
              <a:t>Buddy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4731EFB-9150-59BE-3D0C-785E44335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7056" y="1378633"/>
            <a:ext cx="3984943" cy="3984943"/>
          </a:xfrm>
          <a:prstGeom prst="rect">
            <a:avLst/>
          </a:prstGeom>
        </p:spPr>
      </p:pic>
      <p:pic>
        <p:nvPicPr>
          <p:cNvPr id="6145" name="Picture 1" descr="page13image49581104">
            <a:extLst>
              <a:ext uri="{FF2B5EF4-FFF2-40B4-BE49-F238E27FC236}">
                <a16:creationId xmlns:a16="http://schemas.microsoft.com/office/drawing/2014/main" id="{89C9C8AC-A311-A47A-2815-956A40153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83900" cy="77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90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49DD59-DF28-7603-AB88-515560E9A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4167"/>
          </a:xfrm>
        </p:spPr>
        <p:txBody>
          <a:bodyPr/>
          <a:lstStyle/>
          <a:p>
            <a:r>
              <a:rPr lang="ru-RU" dirty="0"/>
              <a:t>Патриотический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68A584-E4E7-02AD-9F09-B4AC96F6A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2066"/>
            <a:ext cx="7286297" cy="3712983"/>
          </a:xfrm>
        </p:spPr>
        <p:txBody>
          <a:bodyPr>
            <a:normAutofit fontScale="92500" lnSpcReduction="20000"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участие в корпоративах, возможность быть полезным команде или организации, награждение грамотами, публичная похвала от руководства; возможность достигать больших целей сообща.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отсутствие признания со стороны руководства, когда нет возможности помогать коллегам, конкурентная среда в команде.</a:t>
            </a:r>
          </a:p>
          <a:p>
            <a:r>
              <a:rPr lang="ru-RU" b="1" dirty="0"/>
              <a:t>Нейтрально:</a:t>
            </a:r>
            <a:r>
              <a:rPr lang="ru-RU" dirty="0"/>
              <a:t> внешнее индивидуальное обучение, где нет коллег, быстрая карьера, премии.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67C0D7B-9A63-F77C-2CA9-FCB6337A8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315" y="1429406"/>
            <a:ext cx="3485643" cy="34856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F94D29-3804-2A49-FF14-879D8F6983AB}"/>
              </a:ext>
            </a:extLst>
          </p:cNvPr>
          <p:cNvSpPr txBox="1"/>
          <p:nvPr/>
        </p:nvSpPr>
        <p:spPr>
          <a:xfrm>
            <a:off x="838200" y="5231567"/>
            <a:ext cx="11311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sz="1800" b="1" dirty="0"/>
              <a:t>Резюме</a:t>
            </a:r>
          </a:p>
          <a:p>
            <a:pPr marL="0" indent="0">
              <a:buNone/>
            </a:pPr>
            <a:r>
              <a:rPr lang="ru-RU" sz="1800" dirty="0"/>
              <a:t>Интересует участие в реализации общего, очень важного для организации дела. Им важна ощущение нужности для организации. Готовы взвалить на себя дополнительную ответственность ради достижения результатов общего дела. Важно общественное признание участия в общих достижениях компании.</a:t>
            </a:r>
          </a:p>
        </p:txBody>
      </p:sp>
    </p:spTree>
    <p:extLst>
      <p:ext uri="{BB962C8B-B14F-4D97-AF65-F5344CB8AC3E}">
        <p14:creationId xmlns:p14="http://schemas.microsoft.com/office/powerpoint/2010/main" val="2840252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D538F0-4150-E115-B697-A16E830C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993" y="365125"/>
            <a:ext cx="5468007" cy="727951"/>
          </a:xfrm>
        </p:spPr>
        <p:txBody>
          <a:bodyPr/>
          <a:lstStyle/>
          <a:p>
            <a:r>
              <a:rPr lang="ru-RU" dirty="0"/>
              <a:t>Хозяйственный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2248E5-21A6-9A78-E5F3-699EA8C30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034" y="1250731"/>
            <a:ext cx="7706711" cy="5412828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Автономность, независимо, свой проект / продукт, своя команда и чтобы никто не трогал</a:t>
            </a:r>
          </a:p>
          <a:p>
            <a:r>
              <a:rPr lang="ru-RU" dirty="0"/>
              <a:t>«не лезьте ко мне, в мой проект / мою команду»</a:t>
            </a:r>
          </a:p>
          <a:p>
            <a:r>
              <a:rPr lang="ru-RU" dirty="0"/>
              <a:t>Работа — источник автономности.</a:t>
            </a:r>
          </a:p>
          <a:p>
            <a:r>
              <a:rPr lang="ru-RU" dirty="0"/>
              <a:t>Мотивирует возможность иметь </a:t>
            </a:r>
            <a:r>
              <a:rPr lang="ru-RU" b="1" dirty="0"/>
              <a:t>собственные ресурсы</a:t>
            </a:r>
            <a:r>
              <a:rPr lang="ru-RU" dirty="0"/>
              <a:t>, свою команду, свой проект.</a:t>
            </a:r>
          </a:p>
          <a:p>
            <a:r>
              <a:rPr lang="ru-RU" dirty="0"/>
              <a:t>Готов брать на себя </a:t>
            </a:r>
            <a:r>
              <a:rPr lang="ru-RU" b="1" dirty="0"/>
              <a:t>ответственность</a:t>
            </a:r>
            <a:r>
              <a:rPr lang="ru-RU" dirty="0"/>
              <a:t>!</a:t>
            </a:r>
          </a:p>
          <a:p>
            <a:r>
              <a:rPr lang="ru-RU" dirty="0"/>
              <a:t>Склонен идти на конфликт или избегание, если кто-то вмешивается в его дела.</a:t>
            </a:r>
          </a:p>
          <a:p>
            <a:pPr lvl="1"/>
            <a:r>
              <a:rPr lang="en-US" dirty="0"/>
              <a:t>«</a:t>
            </a:r>
            <a:r>
              <a:rPr lang="ru-RU" dirty="0"/>
              <a:t>Отвалите, не учите меня жить или делайте всё сами!</a:t>
            </a:r>
            <a:r>
              <a:rPr lang="en-US" dirty="0"/>
              <a:t>»</a:t>
            </a:r>
            <a:endParaRPr lang="ru-RU" dirty="0"/>
          </a:p>
          <a:p>
            <a:r>
              <a:rPr lang="ru-RU" dirty="0"/>
              <a:t>Стремится сделать карьеру, чтобы иметь самый высокий уровень самостоятельности.</a:t>
            </a:r>
          </a:p>
          <a:p>
            <a:pPr lvl="1"/>
            <a:r>
              <a:rPr lang="ru-RU" dirty="0"/>
              <a:t>Карьера до позиции, где есть максимальная автономность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F78A4E-4B2A-1665-3280-74767EC15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440" y="1195754"/>
            <a:ext cx="371856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20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E57BCA-DC29-6733-108F-0CBA41D83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6930"/>
          </a:xfrm>
        </p:spPr>
        <p:txBody>
          <a:bodyPr/>
          <a:lstStyle/>
          <a:p>
            <a:r>
              <a:rPr lang="ru-RU" dirty="0"/>
              <a:t>Хозяйственный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7F3879-1F3C-D896-60DC-033B73F9A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445"/>
            <a:ext cx="7528034" cy="3520448"/>
          </a:xfrm>
        </p:spPr>
        <p:txBody>
          <a:bodyPr>
            <a:normAutofit lnSpcReduction="10000"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возможность самостоятельно принимать решения и управлять ресурсами (процессами, командами, людьми).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нарушение границ в любом виде, навязывание решений и советы, как поступать.</a:t>
            </a:r>
          </a:p>
          <a:p>
            <a:r>
              <a:rPr lang="ru-RU" b="1" dirty="0"/>
              <a:t>Нейтрально</a:t>
            </a:r>
            <a:r>
              <a:rPr lang="ru-RU" dirty="0"/>
              <a:t>: общие корпоративы; карьерное продвижение, если оно не добавляет автономности.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A7F43E-7C97-B441-AD6C-278FEACB0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2055" y="283781"/>
            <a:ext cx="3499945" cy="43061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4BAF25-2566-98DC-9CF2-7895D645CDF4}"/>
              </a:ext>
            </a:extLst>
          </p:cNvPr>
          <p:cNvSpPr txBox="1"/>
          <p:nvPr/>
        </p:nvSpPr>
        <p:spPr>
          <a:xfrm>
            <a:off x="404734" y="4716208"/>
            <a:ext cx="11587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Резюме:</a:t>
            </a:r>
          </a:p>
          <a:p>
            <a:r>
              <a:rPr lang="ru-RU" sz="2000" dirty="0"/>
              <a:t>Добровольно принимает на себя полную ответственность за выполняемую работ   у. Будет выполнять свои обязанности с максимальной отдачей, не настаивая на особой их интересности или высокой оплате, не требуя ни дополнительных указаний, ни постоянного контроля. Вероятно, самый эффективный в смысле соотношения затрат и результатов. Им трудно управлять — он суверенен и не только не нуждается в приказаниях или наказаниях, но и не терпит их.</a:t>
            </a:r>
          </a:p>
        </p:txBody>
      </p:sp>
    </p:spTree>
    <p:extLst>
      <p:ext uri="{BB962C8B-B14F-4D97-AF65-F5344CB8AC3E}">
        <p14:creationId xmlns:p14="http://schemas.microsoft.com/office/powerpoint/2010/main" val="2252580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888452-6C92-1CFD-325B-A052F576D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959059" cy="791013"/>
          </a:xfrm>
        </p:spPr>
        <p:txBody>
          <a:bodyPr/>
          <a:lstStyle/>
          <a:p>
            <a:r>
              <a:rPr lang="ru-RU" dirty="0"/>
              <a:t>Избегающий / Люмпенизированный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D877DA-7C19-540C-F8BA-701213E7A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79095"/>
            <a:ext cx="7631243" cy="4946754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Работа — то, что не хочется делать, и чего желательно избежать.</a:t>
            </a:r>
          </a:p>
          <a:p>
            <a:r>
              <a:rPr lang="ru-RU" dirty="0"/>
              <a:t>Работает не мотивация, а отрицательная стимуляция.</a:t>
            </a:r>
          </a:p>
          <a:p>
            <a:pPr lvl="1"/>
            <a:r>
              <a:rPr lang="ru-RU" dirty="0"/>
              <a:t>Работают только отрицательные стимулы («кнут»)</a:t>
            </a:r>
          </a:p>
          <a:p>
            <a:r>
              <a:rPr lang="ru-RU" dirty="0"/>
              <a:t>Менеджер должен уметь принуждать такого сотрудника к работе.</a:t>
            </a:r>
          </a:p>
          <a:p>
            <a:r>
              <a:rPr lang="ru-RU" dirty="0"/>
              <a:t>Тип сложный в управлении, но если его жёстко контролировать, можно поставить на скучные работы, которые никто не хочет делать</a:t>
            </a:r>
          </a:p>
          <a:p>
            <a:pPr lvl="1"/>
            <a:r>
              <a:rPr lang="ru-RU" dirty="0"/>
              <a:t>Охранники, солдаты в армии РФ и т.п.</a:t>
            </a:r>
          </a:p>
          <a:p>
            <a:r>
              <a:rPr lang="ru-RU" dirty="0"/>
              <a:t>Не стремится сделать карьеру или как-то развиваться, так как для него это не приоритет.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014B08-4232-FC92-27B6-A02D53951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8993" y="1504950"/>
            <a:ext cx="3563007" cy="442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10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9F1CD-7027-D3D0-A872-EB84FA6A6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7982"/>
          </a:xfrm>
        </p:spPr>
        <p:txBody>
          <a:bodyPr/>
          <a:lstStyle/>
          <a:p>
            <a:r>
              <a:rPr lang="ru-RU" dirty="0"/>
              <a:t>Избегающий / Люмпенизированный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EBCE22-6601-6A8D-A45B-1C5F209B1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5822"/>
            <a:ext cx="7001656" cy="5009890"/>
          </a:xfrm>
        </p:spPr>
        <p:txBody>
          <a:bodyPr>
            <a:normAutofit lnSpcReduction="10000"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ничего, избегает работы.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любые формы взыскания.</a:t>
            </a:r>
          </a:p>
          <a:p>
            <a:r>
              <a:rPr lang="ru-RU" b="1" dirty="0"/>
              <a:t>Нейтрально</a:t>
            </a:r>
            <a:r>
              <a:rPr lang="ru-RU" dirty="0"/>
              <a:t>: корпоративы, обучения, премии.</a:t>
            </a:r>
          </a:p>
          <a:p>
            <a:pPr marL="0" indent="0">
              <a:buNone/>
            </a:pPr>
            <a:br>
              <a:rPr lang="ru-RU" dirty="0"/>
            </a:br>
            <a:r>
              <a:rPr lang="ru-RU" sz="2200" b="1" dirty="0"/>
              <a:t>Резюме:</a:t>
            </a:r>
          </a:p>
          <a:p>
            <a:pPr marL="0" indent="0">
              <a:buNone/>
            </a:pPr>
            <a:r>
              <a:rPr lang="ru-RU" sz="2200" dirty="0"/>
              <a:t>Обладает очень слабой мотивацией к эффективной работе. У него низкая квалификация и он не стремится ее повышать; он безответственен и старается избежать любой работы, связанной с личной ответственностью; он сам не проявляет никакой активности и негативно относится к активности других. Его основное стремление — минимизировать свои трудовые усилия на уровне, допустимом со стороны непосредственного руководителя.</a:t>
            </a:r>
          </a:p>
          <a:p>
            <a:endParaRPr lang="ru-RU" sz="2200" dirty="0"/>
          </a:p>
        </p:txBody>
      </p:sp>
      <p:pic>
        <p:nvPicPr>
          <p:cNvPr id="7169" name="Picture 1" descr="page19image66148144">
            <a:extLst>
              <a:ext uri="{FF2B5EF4-FFF2-40B4-BE49-F238E27FC236}">
                <a16:creationId xmlns:a16="http://schemas.microsoft.com/office/drawing/2014/main" id="{F4C93336-BF26-9C76-060C-0A759F9256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55" r="20078"/>
          <a:stretch/>
        </p:blipFill>
        <p:spPr bwMode="auto">
          <a:xfrm>
            <a:off x="8018053" y="1615762"/>
            <a:ext cx="4173947" cy="421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1413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55F271-0EF9-066D-8E8E-C2BA3FFBB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39138" cy="699177"/>
          </a:xfrm>
        </p:spPr>
        <p:txBody>
          <a:bodyPr/>
          <a:lstStyle/>
          <a:p>
            <a:r>
              <a:rPr lang="ru-RU" dirty="0"/>
              <a:t>Виды стимулирования для разных профилей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8B5CD1E-FD9F-88D5-6039-3CAF0EB63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04" y="1402670"/>
            <a:ext cx="11712315" cy="476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67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047D91-1DC4-F5DE-A421-7F84DFDDB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9039"/>
          </a:xfrm>
        </p:spPr>
        <p:txBody>
          <a:bodyPr/>
          <a:lstStyle/>
          <a:p>
            <a:r>
              <a:rPr lang="ru-RU" dirty="0"/>
              <a:t>Резюме по мотивационным типам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5BBE34-45D7-9F48-24A7-38802DE2E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8977"/>
            <a:ext cx="10515600" cy="461798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У каждого из нас есть основной и дополнительный тип.</a:t>
            </a:r>
          </a:p>
          <a:p>
            <a:r>
              <a:rPr lang="ru-RU" dirty="0"/>
              <a:t>Диагностику можно сделать с помощью теста или мотивационного интервью:</a:t>
            </a:r>
            <a:br>
              <a:rPr lang="ru-RU" dirty="0"/>
            </a:br>
            <a:r>
              <a:rPr lang="en" dirty="0">
                <a:effectLst/>
                <a:latin typeface="Helvetica Neue" panose="02000503000000020004" pitchFamily="2" charset="0"/>
                <a:hlinkClick r:id="rId2"/>
              </a:rPr>
              <a:t>http://b-t.com.ua/test_motype.php</a:t>
            </a:r>
            <a:r>
              <a:rPr lang="en" dirty="0">
                <a:effectLst/>
                <a:latin typeface="Helvetica Neue" panose="02000503000000020004" pitchFamily="2" charset="0"/>
              </a:rPr>
              <a:t> (</a:t>
            </a:r>
            <a:r>
              <a:rPr lang="ru-RU" dirty="0">
                <a:effectLst/>
                <a:latin typeface="Helvetica Neue" panose="02000503000000020004" pitchFamily="2" charset="0"/>
              </a:rPr>
              <a:t>требуется </a:t>
            </a:r>
            <a:r>
              <a:rPr lang="en" dirty="0">
                <a:effectLst/>
                <a:latin typeface="Helvetica Neue" panose="02000503000000020004" pitchFamily="2" charset="0"/>
              </a:rPr>
              <a:t>VPN)</a:t>
            </a:r>
            <a:br>
              <a:rPr lang="ru-RU" dirty="0">
                <a:latin typeface="Helvetica Neue" panose="02000503000000020004" pitchFamily="2" charset="0"/>
              </a:rPr>
            </a:br>
            <a:r>
              <a:rPr lang="ru-RU" dirty="0">
                <a:effectLst/>
                <a:latin typeface="Helvetica Neue" panose="02000503000000020004" pitchFamily="2" charset="0"/>
              </a:rPr>
              <a:t>или</a:t>
            </a:r>
            <a:br>
              <a:rPr lang="ru-RU" dirty="0">
                <a:latin typeface="Helvetica Neue" panose="02000503000000020004" pitchFamily="2" charset="0"/>
              </a:rPr>
            </a:br>
            <a:r>
              <a:rPr lang="en" dirty="0">
                <a:effectLst/>
                <a:latin typeface="Helvetica Neue" panose="02000503000000020004" pitchFamily="2" charset="0"/>
                <a:hlinkClick r:id="rId3"/>
              </a:rPr>
              <a:t>https://mixtests.com/test-na-motivatsiyu-lichnosti.html</a:t>
            </a:r>
            <a:endParaRPr lang="en" dirty="0">
              <a:effectLst/>
              <a:latin typeface="Helvetica Neue" panose="02000503000000020004" pitchFamily="2" charset="0"/>
            </a:endParaRPr>
          </a:p>
          <a:p>
            <a:endParaRPr lang="ru-RU" dirty="0"/>
          </a:p>
          <a:p>
            <a:r>
              <a:rPr lang="ru-RU" dirty="0"/>
              <a:t>Стоит смотреть на профиль не только отдельного сотрудника, но и команды в целом.</a:t>
            </a:r>
          </a:p>
          <a:p>
            <a:r>
              <a:rPr lang="ru-RU" dirty="0"/>
              <a:t>«Люди, которые не в состоянии мотивировать себя, должны довольствоваться  посредственностью, какими бы впечатляющими ни были их таланты» Эндрю Карнеги, американский предприниматель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0266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CA54D0-A298-0778-900B-614036E15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2223" y="2590327"/>
            <a:ext cx="2909777" cy="426767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EADA2D-C387-284A-D17A-8F7412CED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4" y="1825625"/>
            <a:ext cx="5777076" cy="503237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3A350A-B7E1-4161-B4B0-F4B7B7071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Модель </a:t>
            </a:r>
            <a:r>
              <a:rPr lang="en" dirty="0"/>
              <a:t>DISC</a:t>
            </a:r>
            <a:br>
              <a:rPr lang="en" dirty="0"/>
            </a:br>
            <a:r>
              <a:rPr lang="ru-RU" dirty="0"/>
              <a:t>как инструмент управления командой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753B9F-A4E1-480E-4823-6550E6E85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7850" y="1983248"/>
            <a:ext cx="4042413" cy="4717127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>
                <a:latin typeface="Calibri" panose="020F0502020204030204" pitchFamily="34" charset="0"/>
                <a:cs typeface="Calibri" panose="020F0502020204030204" pitchFamily="34" charset="0"/>
              </a:rPr>
              <a:t>Р</a:t>
            </a:r>
            <a:r>
              <a:rPr lang="ru-RU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азные люди очень по разному реагируют на однотипную ситуацию.</a:t>
            </a:r>
          </a:p>
          <a:p>
            <a:pPr marL="0" indent="0">
              <a:buNone/>
            </a:pPr>
            <a:endParaRPr lang="ru-RU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2400" dirty="0">
                <a:latin typeface="Calibri" panose="020F0502020204030204" pitchFamily="34" charset="0"/>
                <a:cs typeface="Calibri" panose="020F0502020204030204" pitchFamily="34" charset="0"/>
              </a:rPr>
              <a:t>Врач Гиппократ был первым, кто это описал 2500 лет назад.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41" name="Picture 1" descr="page1image29185728">
            <a:extLst>
              <a:ext uri="{FF2B5EF4-FFF2-40B4-BE49-F238E27FC236}">
                <a16:creationId xmlns:a16="http://schemas.microsoft.com/office/drawing/2014/main" id="{8B504374-FF55-7BA5-609C-009DAE521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315700" cy="147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6379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CFC1E-F4F6-CB74-FD49-387AB08E7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2034"/>
          </a:xfrm>
        </p:spPr>
        <p:txBody>
          <a:bodyPr/>
          <a:lstStyle/>
          <a:p>
            <a:r>
              <a:rPr lang="ru-RU" dirty="0"/>
              <a:t>Что такое мотивация?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EDB26E-44F6-A77F-933D-51CF483D9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014" y="1376855"/>
            <a:ext cx="6939455" cy="53497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b="1" dirty="0"/>
              <a:t>Мотивация</a:t>
            </a:r>
            <a:r>
              <a:rPr lang="ru-RU" dirty="0"/>
              <a:t> — внутреннее желание получить </a:t>
            </a:r>
            <a:r>
              <a:rPr lang="ru-RU" b="1" dirty="0"/>
              <a:t>результат</a:t>
            </a:r>
            <a:r>
              <a:rPr lang="ru-RU" dirty="0"/>
              <a:t> через </a:t>
            </a:r>
            <a:r>
              <a:rPr lang="ru-RU" b="1" dirty="0"/>
              <a:t>действие.</a:t>
            </a:r>
          </a:p>
          <a:p>
            <a:endParaRPr lang="ru-RU" b="1" dirty="0"/>
          </a:p>
          <a:p>
            <a:pPr marL="0" indent="0">
              <a:buNone/>
            </a:pPr>
            <a:r>
              <a:rPr lang="ru-RU" b="1" dirty="0"/>
              <a:t>Мотивировать</a:t>
            </a:r>
            <a:r>
              <a:rPr lang="ru-RU" dirty="0"/>
              <a:t> — создавать обогащенную возможностями среду, в которой актуализируются мотивы сотрудника, с целью побуждения его к определенным действиям.</a:t>
            </a:r>
          </a:p>
          <a:p>
            <a:pPr marL="0" indent="0">
              <a:buNone/>
            </a:pPr>
            <a:r>
              <a:rPr lang="ru-RU" b="1" dirty="0"/>
              <a:t>Стимулировать</a:t>
            </a:r>
            <a:r>
              <a:rPr lang="ru-RU" dirty="0"/>
              <a:t> — прямо или косвенно принуждать к совершению нужного действия. Стимулы бывают </a:t>
            </a:r>
            <a:r>
              <a:rPr lang="ru-RU" u="sng" dirty="0"/>
              <a:t>подкрепляющие</a:t>
            </a:r>
            <a:r>
              <a:rPr lang="ru-RU" dirty="0"/>
              <a:t> и </a:t>
            </a:r>
            <a:r>
              <a:rPr lang="ru-RU" u="sng" dirty="0"/>
              <a:t>отрицательные</a:t>
            </a:r>
            <a:r>
              <a:rPr lang="ru-RU" dirty="0"/>
              <a:t>.</a:t>
            </a:r>
          </a:p>
          <a:p>
            <a:r>
              <a:rPr lang="ru-RU" dirty="0"/>
              <a:t>Штрафы, бонусы, выговоры, премии и т.п.</a:t>
            </a:r>
          </a:p>
          <a:p>
            <a:pPr marL="0" indent="0">
              <a:buNone/>
            </a:pPr>
            <a:endParaRPr lang="ru-RU" b="1" dirty="0"/>
          </a:p>
          <a:p>
            <a:pPr marL="0" indent="0">
              <a:buNone/>
            </a:pPr>
            <a:endParaRPr lang="ru-RU" b="1" dirty="0"/>
          </a:p>
        </p:txBody>
      </p:sp>
      <p:pic>
        <p:nvPicPr>
          <p:cNvPr id="1025" name="Picture 1" descr="page3image66627536">
            <a:extLst>
              <a:ext uri="{FF2B5EF4-FFF2-40B4-BE49-F238E27FC236}">
                <a16:creationId xmlns:a16="http://schemas.microsoft.com/office/drawing/2014/main" id="{D8A2F3BC-05E9-F91A-E253-CB44AF822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65930" y="3550706"/>
            <a:ext cx="3626069" cy="3307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411EF41-8D72-6DDD-9C0A-0274E1C5B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868" y="0"/>
            <a:ext cx="4705131" cy="352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094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318517-5594-59F4-B2B1-44AE86549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Карл Густав Юнг и его описание психологических типов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4C5ECC-F569-F4A5-ECFE-6E80BF974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6456" y="1836257"/>
            <a:ext cx="452947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Helvetica" pitchFamily="2" charset="0"/>
              </a:rPr>
              <a:t>Две дихотомии:</a:t>
            </a:r>
          </a:p>
          <a:p>
            <a:pPr marL="0" indent="0">
              <a:buNone/>
            </a:pPr>
            <a:endParaRPr lang="ru-RU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ru-RU" dirty="0">
                <a:effectLst/>
                <a:latin typeface="Helvetica" pitchFamily="2" charset="0"/>
              </a:rPr>
              <a:t>Экстраверт — Интроверт</a:t>
            </a:r>
          </a:p>
          <a:p>
            <a:pPr marL="0" indent="0">
              <a:buNone/>
            </a:pPr>
            <a:r>
              <a:rPr lang="ru-RU" dirty="0">
                <a:latin typeface="Helvetica" pitchFamily="2" charset="0"/>
              </a:rPr>
              <a:t>Логик — Этик</a:t>
            </a:r>
            <a:endParaRPr lang="ru-RU" dirty="0">
              <a:effectLst/>
              <a:latin typeface="Helvetica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0FDE06-192E-902E-6523-6E58917F1C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97" r="29696"/>
          <a:stretch/>
        </p:blipFill>
        <p:spPr>
          <a:xfrm>
            <a:off x="0" y="1787396"/>
            <a:ext cx="3561908" cy="44490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D52EC9-591F-DC2E-6578-B897AA132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0093" y="1255566"/>
            <a:ext cx="3732209" cy="560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63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94A6A3-C3CA-A0DF-80FA-08514B11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4577"/>
          </a:xfrm>
        </p:spPr>
        <p:txBody>
          <a:bodyPr/>
          <a:lstStyle/>
          <a:p>
            <a:r>
              <a:rPr lang="ru-RU" dirty="0"/>
              <a:t>Модель </a:t>
            </a:r>
            <a:r>
              <a:rPr lang="en-US" dirty="0"/>
              <a:t>DISC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10DC09-2D35-53B3-BDF7-C0A98C15E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95" y="1424763"/>
            <a:ext cx="5555214" cy="497744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Автор — Уильям Марстон, профессор Гарварда</a:t>
            </a:r>
          </a:p>
          <a:p>
            <a:pPr lvl="1"/>
            <a:r>
              <a:rPr lang="ru-RU" dirty="0"/>
              <a:t>Американский психолог</a:t>
            </a:r>
          </a:p>
          <a:p>
            <a:pPr lvl="1"/>
            <a:r>
              <a:rPr lang="ru-RU" dirty="0"/>
              <a:t>Автор книги «Эмоции нормальных людей»</a:t>
            </a:r>
          </a:p>
          <a:p>
            <a:pPr lvl="1"/>
            <a:r>
              <a:rPr lang="ru-RU" dirty="0"/>
              <a:t>Автор принципа детектора лжи</a:t>
            </a:r>
          </a:p>
          <a:p>
            <a:r>
              <a:rPr lang="ru-RU" dirty="0"/>
              <a:t>Это типология, которая была разработана американскими психологами для бизнеса в период Великой Депрессии.</a:t>
            </a:r>
          </a:p>
          <a:p>
            <a:r>
              <a:rPr lang="ru-RU" dirty="0"/>
              <a:t>Изначально </a:t>
            </a:r>
            <a:r>
              <a:rPr lang="en" dirty="0"/>
              <a:t>DISC </a:t>
            </a:r>
            <a:r>
              <a:rPr lang="ru-RU" dirty="0"/>
              <a:t>создавался как инструмент влияния на персонал.</a:t>
            </a:r>
          </a:p>
          <a:p>
            <a:r>
              <a:rPr lang="ru-RU" dirty="0"/>
              <a:t>После Второй мировой войны </a:t>
            </a:r>
            <a:r>
              <a:rPr lang="en" dirty="0"/>
              <a:t>DISC </a:t>
            </a:r>
            <a:r>
              <a:rPr lang="ru-RU" dirty="0"/>
              <a:t>стал общепринятым инструментом для работы с персоналом компаний </a:t>
            </a:r>
            <a:r>
              <a:rPr lang="en" dirty="0"/>
              <a:t>Fortune 500.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6950CB-DFAF-26D8-3B94-C0AF6862C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440" y="998573"/>
            <a:ext cx="3818565" cy="540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347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6BD59-7B27-4725-BF4F-FEA4DB8C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81" y="365125"/>
            <a:ext cx="10515600" cy="942680"/>
          </a:xfrm>
        </p:spPr>
        <p:txBody>
          <a:bodyPr/>
          <a:lstStyle/>
          <a:p>
            <a:r>
              <a:rPr lang="ru-RU" dirty="0"/>
              <a:t>Модель </a:t>
            </a:r>
            <a:r>
              <a:rPr lang="en" dirty="0"/>
              <a:t>DISC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5EDD7B-2776-B8A9-CAB6-A35CF7F54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381" y="1477926"/>
            <a:ext cx="6338777" cy="4699037"/>
          </a:xfrm>
        </p:spPr>
        <p:txBody>
          <a:bodyPr>
            <a:normAutofit fontScale="85000" lnSpcReduction="10000"/>
          </a:bodyPr>
          <a:lstStyle/>
          <a:p>
            <a:r>
              <a:rPr lang="en" dirty="0"/>
              <a:t>DISC — </a:t>
            </a:r>
            <a:r>
              <a:rPr lang="ru-RU" dirty="0"/>
              <a:t>это инструмент, который НЕ оценивает интеллект, уровень воспитания или способности управлять эмоциями.</a:t>
            </a:r>
          </a:p>
          <a:p>
            <a:r>
              <a:rPr lang="ru-RU" dirty="0"/>
              <a:t>Поведенческая типология — про поведение:</a:t>
            </a:r>
          </a:p>
          <a:p>
            <a:pPr lvl="1"/>
            <a:r>
              <a:rPr lang="ru-RU" dirty="0"/>
              <a:t>Это инструмент, который предназначен для понимания и влияния на поведение человека</a:t>
            </a:r>
          </a:p>
          <a:p>
            <a:pPr lvl="1"/>
            <a:r>
              <a:rPr lang="ru-RU" dirty="0"/>
              <a:t>На основе двух дихотомий: экстраверсия-интроверсия и логика-этика в принятии решений.</a:t>
            </a:r>
          </a:p>
          <a:p>
            <a:r>
              <a:rPr lang="ru-RU" dirty="0"/>
              <a:t>Аббревиатура означает:</a:t>
            </a:r>
          </a:p>
          <a:p>
            <a:pPr lvl="1"/>
            <a:r>
              <a:rPr lang="en-US" dirty="0"/>
              <a:t>Dominance — </a:t>
            </a:r>
            <a:r>
              <a:rPr lang="ru-RU" dirty="0"/>
              <a:t>Доминирование</a:t>
            </a:r>
          </a:p>
          <a:p>
            <a:pPr lvl="1"/>
            <a:r>
              <a:rPr lang="en-US" dirty="0"/>
              <a:t>Influence</a:t>
            </a:r>
            <a:r>
              <a:rPr lang="ru-RU" dirty="0"/>
              <a:t> — Влияние</a:t>
            </a:r>
            <a:endParaRPr lang="en-US" dirty="0"/>
          </a:p>
          <a:p>
            <a:pPr lvl="1"/>
            <a:r>
              <a:rPr lang="en-US" dirty="0"/>
              <a:t>Steadiness</a:t>
            </a:r>
            <a:r>
              <a:rPr lang="ru-RU" dirty="0"/>
              <a:t> — Устойчивость</a:t>
            </a:r>
            <a:endParaRPr lang="en-US" dirty="0"/>
          </a:p>
          <a:p>
            <a:pPr lvl="1"/>
            <a:r>
              <a:rPr lang="en-US" dirty="0"/>
              <a:t>Compliance</a:t>
            </a:r>
            <a:r>
              <a:rPr lang="ru-RU" dirty="0"/>
              <a:t> — Соответствие</a:t>
            </a:r>
            <a:endParaRPr lang="en-US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D3C076-114E-61C7-50DD-F0337C651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162" y="1825625"/>
            <a:ext cx="4584457" cy="426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78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68ED5F-25A5-8163-2ABB-9FA988681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9517"/>
          </a:xfrm>
        </p:spPr>
        <p:txBody>
          <a:bodyPr/>
          <a:lstStyle/>
          <a:p>
            <a:r>
              <a:rPr lang="ru-RU" dirty="0"/>
              <a:t>Дихотомия Экстраверсия / интроверсия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DE03C0-D9CD-798E-89FE-6265EF5B4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253"/>
            <a:ext cx="6636488" cy="4978622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Интроверсия и экстраверсия — форма ориентации на внутренний мир или на внешний</a:t>
            </a:r>
          </a:p>
          <a:p>
            <a:r>
              <a:rPr lang="ru-RU" dirty="0"/>
              <a:t>Это не черта характера!</a:t>
            </a:r>
          </a:p>
          <a:p>
            <a:r>
              <a:rPr lang="ru-RU" dirty="0"/>
              <a:t>Также это способ восстановления затраченной энергии (в одиночестве или в компании)</a:t>
            </a:r>
          </a:p>
          <a:p>
            <a:r>
              <a:rPr lang="ru-RU" dirty="0"/>
              <a:t>У интровертов и экстравертов немного отличается структура мозга:</a:t>
            </a:r>
          </a:p>
          <a:p>
            <a:pPr lvl="1"/>
            <a:r>
              <a:rPr lang="ru-RU" dirty="0"/>
              <a:t>У экстравертов больше рецепторов дофамина</a:t>
            </a:r>
            <a:br>
              <a:rPr lang="ru-RU" dirty="0"/>
            </a:br>
            <a:endParaRPr lang="ru-RU" dirty="0"/>
          </a:p>
          <a:p>
            <a:r>
              <a:rPr lang="ru-RU" dirty="0"/>
              <a:t>Экстраверт, оценивая поведение, может смотреть на </a:t>
            </a:r>
            <a:r>
              <a:rPr lang="ru-RU" b="1" dirty="0"/>
              <a:t>интроверта</a:t>
            </a:r>
            <a:r>
              <a:rPr lang="ru-RU" dirty="0"/>
              <a:t>, как на закрытую, замкнутую в себе личность.</a:t>
            </a:r>
          </a:p>
          <a:p>
            <a:r>
              <a:rPr lang="ru-RU" b="1" dirty="0"/>
              <a:t>Экстраверт</a:t>
            </a:r>
            <a:r>
              <a:rPr lang="ru-RU" dirty="0"/>
              <a:t> в глазах интроверта может казаться поверхностным и пустым человеком.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79E2FD-CF49-09B1-1432-CE7E81F34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966" y="1254642"/>
            <a:ext cx="3286113" cy="24974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E8F22C-C62C-522F-391B-837DACA9C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0966" y="3995429"/>
            <a:ext cx="2996935" cy="24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21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B1E1E-E634-9D0F-C12C-F529CFE63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119" y="397024"/>
            <a:ext cx="6328144" cy="889517"/>
          </a:xfrm>
        </p:spPr>
        <p:txBody>
          <a:bodyPr/>
          <a:lstStyle/>
          <a:p>
            <a:r>
              <a:rPr lang="ru-RU" dirty="0"/>
              <a:t>Дихотомия Логик / Этик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B921D2-6BE8-032A-8645-33D4B05CD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49" y="1414133"/>
            <a:ext cx="6243084" cy="5046843"/>
          </a:xfrm>
        </p:spPr>
        <p:txBody>
          <a:bodyPr>
            <a:normAutofit lnSpcReduction="10000"/>
          </a:bodyPr>
          <a:lstStyle/>
          <a:p>
            <a:r>
              <a:rPr lang="ru-RU" dirty="0"/>
              <a:t>«Рацио» и «эмоцио»</a:t>
            </a:r>
          </a:p>
          <a:p>
            <a:r>
              <a:rPr lang="ru-RU" b="1" dirty="0"/>
              <a:t>Логик</a:t>
            </a:r>
            <a:r>
              <a:rPr lang="ru-RU" dirty="0"/>
              <a:t> — рациональное взвешивание альтернатив и анализ.</a:t>
            </a:r>
          </a:p>
          <a:p>
            <a:r>
              <a:rPr lang="ru-RU" b="1" dirty="0"/>
              <a:t>Этик</a:t>
            </a:r>
            <a:r>
              <a:rPr lang="ru-RU" dirty="0"/>
              <a:t> — принятие решений на эмоциональной или этической основе.</a:t>
            </a:r>
          </a:p>
          <a:p>
            <a:r>
              <a:rPr lang="ru-RU" dirty="0"/>
              <a:t>Это два разных способа принятия решений:</a:t>
            </a:r>
          </a:p>
          <a:p>
            <a:pPr lvl="1"/>
            <a:r>
              <a:rPr lang="ru-RU" dirty="0"/>
              <a:t>через ум (то, что правильно или «справдливо»)</a:t>
            </a:r>
          </a:p>
          <a:p>
            <a:pPr lvl="1"/>
            <a:r>
              <a:rPr lang="ru-RU" dirty="0"/>
              <a:t>через чувства (то, что повлияет на взаимоотношения между мной и другими).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9FDE21-ADD3-FC52-806B-D16867B48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254" y="23112"/>
            <a:ext cx="5229746" cy="39086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2FFF31-2FD0-D91D-D81E-3017267C1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2255" y="3894477"/>
            <a:ext cx="5229746" cy="296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00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819A73-EFAC-1E1C-931B-6D5E78B78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477000" cy="963945"/>
          </a:xfrm>
        </p:spPr>
        <p:txBody>
          <a:bodyPr/>
          <a:lstStyle/>
          <a:p>
            <a:r>
              <a:rPr lang="ru-RU" dirty="0"/>
              <a:t>Рационалы (логики)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17FB63-8942-9216-07B1-332C5775A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823"/>
            <a:ext cx="6136758" cy="4667140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Левое полушарие</a:t>
            </a:r>
          </a:p>
          <a:p>
            <a:r>
              <a:rPr lang="ru-RU" dirty="0"/>
              <a:t>Рациональное мышление применяет категории правильно/неправильно.</a:t>
            </a:r>
          </a:p>
          <a:p>
            <a:r>
              <a:rPr lang="ru-RU" dirty="0"/>
              <a:t>Ориентация на факты, цифры, измеримый результат.</a:t>
            </a:r>
          </a:p>
          <a:p>
            <a:r>
              <a:rPr lang="ru-RU" dirty="0"/>
              <a:t>Опора на анализ (разделение на части).</a:t>
            </a:r>
          </a:p>
          <a:p>
            <a:r>
              <a:rPr lang="ru-RU" dirty="0"/>
              <a:t>Часто люди с доминирующей функцией мышления кажутся «холодными», недружелюбными и даже резкими.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864FBF-0156-4786-E098-61D406EB24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3000"/>
                    </a14:imgEffect>
                  </a14:imgLayer>
                </a14:imgProps>
              </a:ext>
            </a:extLst>
          </a:blip>
          <a:srcRect l="17416" r="16584"/>
          <a:stretch/>
        </p:blipFill>
        <p:spPr>
          <a:xfrm>
            <a:off x="7974327" y="328616"/>
            <a:ext cx="3960496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86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5BD07E-9764-4C14-8201-DD4DD20BF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419850" cy="935038"/>
          </a:xfrm>
        </p:spPr>
        <p:txBody>
          <a:bodyPr/>
          <a:lstStyle/>
          <a:p>
            <a:r>
              <a:rPr lang="ru-RU" dirty="0"/>
              <a:t>Этики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E1CEA7-1A6E-E7D4-64D9-EA808B32D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88"/>
            <a:ext cx="6419850" cy="4676775"/>
          </a:xfrm>
        </p:spPr>
        <p:txBody>
          <a:bodyPr/>
          <a:lstStyle/>
          <a:p>
            <a:r>
              <a:rPr lang="ru-RU" dirty="0"/>
              <a:t>Если «чувства» преобладают, то личность сфокусирована на том, приятно или неприятно в эмоциональном плане как себе, так и окружающим.</a:t>
            </a:r>
          </a:p>
          <a:p>
            <a:r>
              <a:rPr lang="ru-RU" dirty="0"/>
              <a:t>Более деликатны, дружелюбными, обходительными, мягкими и приятными в общении.</a:t>
            </a:r>
          </a:p>
          <a:p>
            <a:r>
              <a:rPr lang="ru-RU" dirty="0"/>
              <a:t>Акцент на эмпатии и построении отношений.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9D5B644-E5D5-2647-E2D4-2AF1B072D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23" r="18531"/>
          <a:stretch/>
        </p:blipFill>
        <p:spPr>
          <a:xfrm>
            <a:off x="7743825" y="677863"/>
            <a:ext cx="40005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436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0AAF02-E382-04DD-75F4-CF70CA95D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7108"/>
          </a:xfrm>
        </p:spPr>
        <p:txBody>
          <a:bodyPr/>
          <a:lstStyle/>
          <a:p>
            <a:r>
              <a:rPr lang="ru-RU" dirty="0"/>
              <a:t>Типология </a:t>
            </a:r>
            <a:r>
              <a:rPr lang="en-US" dirty="0"/>
              <a:t>DISC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5BDAC78-30EA-8217-35C3-CC2A894CA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025" y="1824695"/>
            <a:ext cx="7772400" cy="46681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15B569-A177-E730-9086-E1AECCD8EE4A}"/>
              </a:ext>
            </a:extLst>
          </p:cNvPr>
          <p:cNvSpPr txBox="1"/>
          <p:nvPr/>
        </p:nvSpPr>
        <p:spPr>
          <a:xfrm>
            <a:off x="8758238" y="3927951"/>
            <a:ext cx="21140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Экстраверты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B67F95-258D-7112-6D25-2AF9035BC017}"/>
              </a:ext>
            </a:extLst>
          </p:cNvPr>
          <p:cNvSpPr txBox="1"/>
          <p:nvPr/>
        </p:nvSpPr>
        <p:spPr>
          <a:xfrm>
            <a:off x="723901" y="3797161"/>
            <a:ext cx="20249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Интраверты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6B7070-E96D-1083-99ED-C7A0C569B16F}"/>
              </a:ext>
            </a:extLst>
          </p:cNvPr>
          <p:cNvSpPr txBox="1"/>
          <p:nvPr/>
        </p:nvSpPr>
        <p:spPr>
          <a:xfrm>
            <a:off x="5341186" y="6231264"/>
            <a:ext cx="1075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Этики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13957C-A454-683A-1ED8-5905920B8613}"/>
              </a:ext>
            </a:extLst>
          </p:cNvPr>
          <p:cNvSpPr txBox="1"/>
          <p:nvPr/>
        </p:nvSpPr>
        <p:spPr>
          <a:xfrm>
            <a:off x="5147654" y="1301475"/>
            <a:ext cx="12715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Логики</a:t>
            </a:r>
          </a:p>
        </p:txBody>
      </p:sp>
    </p:spTree>
    <p:extLst>
      <p:ext uri="{BB962C8B-B14F-4D97-AF65-F5344CB8AC3E}">
        <p14:creationId xmlns:p14="http://schemas.microsoft.com/office/powerpoint/2010/main" val="36626397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2E25B5-6FF0-87AC-E562-3997F2529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 </a:t>
            </a:r>
            <a:r>
              <a:rPr lang="en-US" dirty="0"/>
              <a:t>DISC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51527-E25F-8904-7E7E-FCC1726EC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" b="1" dirty="0">
                <a:solidFill>
                  <a:srgbClr val="FF0000"/>
                </a:solidFill>
                <a:effectLst/>
                <a:latin typeface="Montserrat" pitchFamily="2" charset="0"/>
              </a:rPr>
              <a:t>D </a:t>
            </a:r>
            <a:r>
              <a:rPr lang="en" dirty="0">
                <a:effectLst/>
                <a:latin typeface="Montserrat" pitchFamily="2" charset="0"/>
              </a:rPr>
              <a:t>— (Dominance) </a:t>
            </a:r>
            <a:r>
              <a:rPr lang="ru-RU" b="1" dirty="0">
                <a:effectLst/>
                <a:latin typeface="Montserrat" pitchFamily="2" charset="0"/>
              </a:rPr>
              <a:t>Доминирование</a:t>
            </a:r>
            <a:r>
              <a:rPr lang="ru-RU" dirty="0">
                <a:effectLst/>
                <a:latin typeface="Montserrat" pitchFamily="2" charset="0"/>
              </a:rPr>
              <a:t>: </a:t>
            </a:r>
            <a:r>
              <a:rPr lang="ru-RU" dirty="0">
                <a:latin typeface="Montserrat" pitchFamily="2" charset="0"/>
              </a:rPr>
              <a:t>реакция </a:t>
            </a:r>
            <a:r>
              <a:rPr lang="ru-RU" dirty="0">
                <a:effectLst/>
                <a:latin typeface="Montserrat" pitchFamily="2" charset="0"/>
              </a:rPr>
              <a:t>проблемы и вызовы? </a:t>
            </a:r>
            <a:endParaRPr lang="ru-RU" dirty="0"/>
          </a:p>
          <a:p>
            <a:pPr>
              <a:lnSpc>
                <a:spcPct val="100000"/>
              </a:lnSpc>
            </a:pPr>
            <a:r>
              <a:rPr lang="en" b="1" dirty="0">
                <a:solidFill>
                  <a:srgbClr val="EA7C30"/>
                </a:solidFill>
                <a:effectLst/>
                <a:latin typeface="Montserrat" pitchFamily="2" charset="0"/>
              </a:rPr>
              <a:t>I </a:t>
            </a:r>
            <a:r>
              <a:rPr lang="en" dirty="0">
                <a:effectLst/>
                <a:latin typeface="Montserrat" pitchFamily="2" charset="0"/>
              </a:rPr>
              <a:t>— (Influence) </a:t>
            </a:r>
            <a:r>
              <a:rPr lang="ru-RU" b="1" dirty="0">
                <a:effectLst/>
                <a:latin typeface="Montserrat" pitchFamily="2" charset="0"/>
              </a:rPr>
              <a:t>Влияние</a:t>
            </a:r>
            <a:r>
              <a:rPr lang="ru-RU" dirty="0">
                <a:effectLst/>
                <a:latin typeface="Montserrat" pitchFamily="2" charset="0"/>
              </a:rPr>
              <a:t>: взаимодействие, влияние на окружающих? </a:t>
            </a:r>
            <a:endParaRPr lang="ru-RU" dirty="0"/>
          </a:p>
          <a:p>
            <a:pPr>
              <a:lnSpc>
                <a:spcPct val="100000"/>
              </a:lnSpc>
            </a:pPr>
            <a:r>
              <a:rPr lang="en" b="1" dirty="0">
                <a:solidFill>
                  <a:srgbClr val="00AF4F"/>
                </a:solidFill>
                <a:effectLst/>
                <a:latin typeface="Montserrat" pitchFamily="2" charset="0"/>
              </a:rPr>
              <a:t>S </a:t>
            </a:r>
            <a:r>
              <a:rPr lang="en" dirty="0">
                <a:effectLst/>
                <a:latin typeface="Montserrat" pitchFamily="2" charset="0"/>
              </a:rPr>
              <a:t>— (Steadiness) </a:t>
            </a:r>
            <a:r>
              <a:rPr lang="ru-RU" b="1" dirty="0">
                <a:effectLst/>
                <a:latin typeface="Montserrat" pitchFamily="2" charset="0"/>
              </a:rPr>
              <a:t>Постоянство</a:t>
            </a:r>
            <a:r>
              <a:rPr lang="ru-RU" dirty="0">
                <a:effectLst/>
                <a:latin typeface="Montserrat" pitchFamily="2" charset="0"/>
              </a:rPr>
              <a:t>: реакция на изменения? </a:t>
            </a:r>
            <a:endParaRPr lang="ru-RU" dirty="0"/>
          </a:p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1C4C77"/>
                </a:solidFill>
                <a:effectLst/>
                <a:latin typeface="Montserrat" pitchFamily="2" charset="0"/>
              </a:rPr>
              <a:t>С </a:t>
            </a:r>
            <a:r>
              <a:rPr lang="ru-RU" dirty="0">
                <a:effectLst/>
                <a:latin typeface="Montserrat" pitchFamily="2" charset="0"/>
              </a:rPr>
              <a:t>— (</a:t>
            </a:r>
            <a:r>
              <a:rPr lang="en" dirty="0">
                <a:effectLst/>
                <a:latin typeface="Montserrat" pitchFamily="2" charset="0"/>
              </a:rPr>
              <a:t>Compliance) </a:t>
            </a:r>
            <a:r>
              <a:rPr lang="ru-RU" b="1" dirty="0">
                <a:effectLst/>
                <a:latin typeface="Montserrat" pitchFamily="2" charset="0"/>
              </a:rPr>
              <a:t>Соответствие</a:t>
            </a:r>
            <a:r>
              <a:rPr lang="ru-RU" dirty="0">
                <a:effectLst/>
                <a:latin typeface="Montserrat" pitchFamily="2" charset="0"/>
              </a:rPr>
              <a:t>: следование правилам? 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74388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716BF4-ADD2-F7F4-D7B2-122D71FD1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35050"/>
          </a:xfrm>
        </p:spPr>
        <p:txBody>
          <a:bodyPr/>
          <a:lstStyle/>
          <a:p>
            <a:r>
              <a:rPr lang="ru-RU" dirty="0"/>
              <a:t>Как типировать человека?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809201-8544-BAFE-E1AD-350F62953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200"/>
            <a:ext cx="10515600" cy="457676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Фокус на поведение:</a:t>
            </a:r>
          </a:p>
          <a:p>
            <a:r>
              <a:rPr lang="ru-RU" dirty="0"/>
              <a:t>Активность в создании и поддержании контактов поведение в социальных сетях</a:t>
            </a:r>
          </a:p>
          <a:p>
            <a:r>
              <a:rPr lang="ru-RU" dirty="0"/>
              <a:t>Мимика и жесты</a:t>
            </a:r>
          </a:p>
          <a:p>
            <a:r>
              <a:rPr lang="ru-RU" dirty="0"/>
              <a:t>Голос — изменение высоты, темпа, скорости, громкости</a:t>
            </a:r>
          </a:p>
          <a:p>
            <a:r>
              <a:rPr lang="ru-RU" dirty="0"/>
              <a:t>Слова, которые часто используются в общении Внешний вид</a:t>
            </a:r>
          </a:p>
          <a:p>
            <a:r>
              <a:rPr lang="ru-RU" dirty="0"/>
              <a:t>Как выглядит рабочее место</a:t>
            </a:r>
          </a:p>
        </p:txBody>
      </p:sp>
    </p:spTree>
    <p:extLst>
      <p:ext uri="{BB962C8B-B14F-4D97-AF65-F5344CB8AC3E}">
        <p14:creationId xmlns:p14="http://schemas.microsoft.com/office/powerpoint/2010/main" val="3179044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 descr="page4image66066224">
            <a:extLst>
              <a:ext uri="{FF2B5EF4-FFF2-40B4-BE49-F238E27FC236}">
                <a16:creationId xmlns:a16="http://schemas.microsoft.com/office/drawing/2014/main" id="{419DB98A-FCD2-B8E6-F1CD-0619B352A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65900" y="2641600"/>
            <a:ext cx="5626100" cy="421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29D6B5-676C-0695-8423-8537681C9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4075"/>
          </a:xfrm>
        </p:spPr>
        <p:txBody>
          <a:bodyPr/>
          <a:lstStyle/>
          <a:p>
            <a:r>
              <a:rPr lang="ru-RU" dirty="0"/>
              <a:t>Зачем мотивировать, если мы платим ЗП?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271EEC-84F8-7170-5030-CFDC730BB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5073978"/>
          </a:xfrm>
        </p:spPr>
        <p:txBody>
          <a:bodyPr>
            <a:normAutofit/>
          </a:bodyPr>
          <a:lstStyle/>
          <a:p>
            <a:r>
              <a:rPr lang="ru-RU" dirty="0"/>
              <a:t>В </a:t>
            </a:r>
            <a:r>
              <a:rPr lang="en-US" dirty="0"/>
              <a:t>IT </a:t>
            </a:r>
            <a:r>
              <a:rPr lang="ru-RU" dirty="0"/>
              <a:t>основная мотивация — внутренняя (людям интересен проект / продукт / компания / команда)</a:t>
            </a:r>
          </a:p>
          <a:p>
            <a:r>
              <a:rPr lang="ru-RU" dirty="0"/>
              <a:t>Люди привыкают к деньгам</a:t>
            </a:r>
            <a:r>
              <a:rPr lang="en-US" dirty="0"/>
              <a:t>, </a:t>
            </a:r>
            <a:r>
              <a:rPr lang="ru-RU" dirty="0"/>
              <a:t>воспринимают как должное</a:t>
            </a:r>
          </a:p>
          <a:p>
            <a:r>
              <a:rPr lang="ru-RU" dirty="0"/>
              <a:t>Другие компании тоже хорошо платят</a:t>
            </a:r>
          </a:p>
          <a:p>
            <a:pPr lvl="1"/>
            <a:r>
              <a:rPr lang="ru-RU" dirty="0"/>
              <a:t>Работодатели не могут конкурировать только размером ЗП</a:t>
            </a:r>
            <a:br>
              <a:rPr lang="ru-RU" dirty="0"/>
            </a:br>
            <a:r>
              <a:rPr lang="ru-RU" dirty="0"/>
              <a:t>(давно бы разорились)</a:t>
            </a:r>
          </a:p>
          <a:p>
            <a:pPr lvl="1"/>
            <a:r>
              <a:rPr lang="ru-RU" dirty="0"/>
              <a:t>Деньги — ограниченный ресурс</a:t>
            </a:r>
          </a:p>
          <a:p>
            <a:pPr lvl="1"/>
            <a:r>
              <a:rPr lang="ru-RU" dirty="0"/>
              <a:t>Люди чувствуют прибавку к ЗП от 15</a:t>
            </a:r>
            <a:r>
              <a:rPr lang="en-US" dirty="0"/>
              <a:t>%</a:t>
            </a:r>
            <a:endParaRPr lang="ru-RU" dirty="0"/>
          </a:p>
          <a:p>
            <a:r>
              <a:rPr lang="ru-RU" dirty="0"/>
              <a:t>Хороший менеджер умеет людей</a:t>
            </a:r>
            <a:br>
              <a:rPr lang="ru-RU" dirty="0"/>
            </a:br>
            <a:r>
              <a:rPr lang="ru-RU" dirty="0"/>
              <a:t>вовлекать / мотивировать</a:t>
            </a:r>
            <a:br>
              <a:rPr lang="ru-RU" dirty="0"/>
            </a:br>
            <a:r>
              <a:rPr lang="ru-RU" dirty="0"/>
              <a:t>(а плохой только транжирит деньги</a:t>
            </a:r>
            <a:br>
              <a:rPr lang="ru-RU" dirty="0"/>
            </a:br>
            <a:r>
              <a:rPr lang="ru-RU" dirty="0"/>
              <a:t>компании)</a:t>
            </a:r>
          </a:p>
          <a:p>
            <a:endParaRPr lang="en-US" dirty="0"/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2789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D9246-7B27-162B-B8A1-F4DF5AC58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25" y="257174"/>
            <a:ext cx="5033963" cy="885825"/>
          </a:xfrm>
        </p:spPr>
        <p:txBody>
          <a:bodyPr/>
          <a:lstStyle/>
          <a:p>
            <a:r>
              <a:rPr lang="en" sz="4400" b="1" dirty="0">
                <a:solidFill>
                  <a:srgbClr val="FF0000"/>
                </a:solidFill>
                <a:effectLst/>
                <a:latin typeface="Montserrat" pitchFamily="2" charset="0"/>
              </a:rPr>
              <a:t>D — Dominance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FCA4D1-BF72-9194-1438-01CE116C2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7" y="1142999"/>
            <a:ext cx="4014786" cy="557212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dirty="0">
                <a:effectLst/>
              </a:rPr>
              <a:t>Фокус — </a:t>
            </a:r>
            <a:r>
              <a:rPr lang="ru-RU" sz="2200" b="1" dirty="0">
                <a:effectLst/>
              </a:rPr>
              <a:t>результат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dirty="0">
                <a:effectLst/>
              </a:rPr>
              <a:t>Ключевой̆ мотив — </a:t>
            </a:r>
            <a:r>
              <a:rPr lang="ru-RU" sz="2200" b="1" dirty="0">
                <a:effectLst/>
              </a:rPr>
              <a:t>власть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dirty="0">
                <a:effectLst/>
              </a:rPr>
              <a:t>Акцент на </a:t>
            </a:r>
            <a:r>
              <a:rPr lang="ru-RU" sz="2200" b="1" dirty="0">
                <a:effectLst/>
              </a:rPr>
              <a:t>действие</a:t>
            </a:r>
            <a:endParaRPr lang="ru-RU" sz="22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dirty="0">
                <a:effectLst/>
              </a:rPr>
              <a:t>Цвет — </a:t>
            </a:r>
            <a:r>
              <a:rPr lang="ru-RU" sz="2200" dirty="0">
                <a:solidFill>
                  <a:srgbClr val="FF0000"/>
                </a:solidFill>
                <a:effectLst/>
              </a:rPr>
              <a:t>красный̆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200" dirty="0">
              <a:solidFill>
                <a:srgbClr val="FF0000"/>
              </a:solidFill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Активный, напористый, амбициозный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Девиз: «Время – деньги!»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Главные страхи — не получить результат, потерпеть неудачу, упустить время или возможность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Любитель споров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1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ru-RU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843545-EC3C-5C6F-25F8-0EEB753E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4454" y="1714500"/>
            <a:ext cx="3207546" cy="4276728"/>
          </a:xfrm>
          <a:prstGeom prst="rect">
            <a:avLst/>
          </a:prstGeo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A81393F4-FA37-7CD3-C078-6FEF21EA617C}"/>
              </a:ext>
            </a:extLst>
          </p:cNvPr>
          <p:cNvSpPr txBox="1">
            <a:spLocks/>
          </p:cNvSpPr>
          <p:nvPr/>
        </p:nvSpPr>
        <p:spPr>
          <a:xfrm>
            <a:off x="4643439" y="1143000"/>
            <a:ext cx="4014786" cy="4276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b="1" dirty="0"/>
              <a:t>Внешние проявления: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Резкие движения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Быстрая и четкая речь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Крепкое рукопожатие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Одежда и рабочий стол ориентированы на текущую задачу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6036539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7E3CA5F-3F66-A207-0CB2-F6F72788E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290636"/>
            <a:ext cx="3790950" cy="495300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b="1" dirty="0"/>
              <a:t>Стиль коммуникации: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Говорит прямо, четко и по делу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Голос громкий, резкий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Легко может перебить собеседника или сделать замечание, что тот говорит не по теме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200" dirty="0"/>
              <a:t>Задает в основном риторические вопросы или раздает указания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70B5193-B655-DED1-FA89-FFDA6D189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792163"/>
          </a:xfrm>
        </p:spPr>
        <p:txBody>
          <a:bodyPr/>
          <a:lstStyle/>
          <a:p>
            <a:r>
              <a:rPr lang="en" sz="4400" b="1" dirty="0">
                <a:solidFill>
                  <a:srgbClr val="FF0000"/>
                </a:solidFill>
                <a:effectLst/>
                <a:latin typeface="Montserrat" pitchFamily="2" charset="0"/>
              </a:rPr>
              <a:t>D — Dominance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60AB99E-9653-F299-C074-A777BB413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4454" y="1714500"/>
            <a:ext cx="3207546" cy="42767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28B00F-DB8C-4D92-8ADA-41AFC4723E1B}"/>
              </a:ext>
            </a:extLst>
          </p:cNvPr>
          <p:cNvSpPr txBox="1"/>
          <p:nvPr/>
        </p:nvSpPr>
        <p:spPr>
          <a:xfrm>
            <a:off x="5000625" y="1290634"/>
            <a:ext cx="352901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200" b="1" dirty="0"/>
              <a:t>Особенности управления: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2200" dirty="0"/>
              <a:t>Акцент на итоговый контроль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2200" dirty="0"/>
              <a:t>Похвала только по итоговому результату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2200" dirty="0"/>
              <a:t>Обратная связь: цифры, факты, без эмоций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2200" dirty="0"/>
              <a:t>Защита коллег от неконструктивного давления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44490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C43813-A896-B5F0-A657-0A55A4D8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613"/>
          </a:xfrm>
        </p:spPr>
        <p:txBody>
          <a:bodyPr>
            <a:normAutofit/>
          </a:bodyPr>
          <a:lstStyle/>
          <a:p>
            <a:r>
              <a:rPr lang="en" sz="3200" b="1" dirty="0">
                <a:solidFill>
                  <a:srgbClr val="FF0000"/>
                </a:solidFill>
                <a:effectLst/>
                <a:latin typeface="Montserrat" pitchFamily="2" charset="0"/>
              </a:rPr>
              <a:t>D — Dominance (</a:t>
            </a:r>
            <a:r>
              <a:rPr lang="ru-RU" sz="3200" b="1" dirty="0">
                <a:solidFill>
                  <a:srgbClr val="FF0000"/>
                </a:solidFill>
                <a:effectLst/>
                <a:latin typeface="Montserrat" pitchFamily="2" charset="0"/>
              </a:rPr>
              <a:t>сильные и слабые стороны)</a:t>
            </a:r>
            <a:endParaRPr lang="ru-RU" sz="3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740CF7-D61B-2DB9-20E8-81932906E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1088" cy="4351338"/>
          </a:xfrm>
        </p:spPr>
        <p:txBody>
          <a:bodyPr/>
          <a:lstStyle/>
          <a:p>
            <a:pPr marL="0" indent="0" algn="ctr">
              <a:buNone/>
            </a:pPr>
            <a:r>
              <a:rPr lang="ru-RU" b="1" dirty="0"/>
              <a:t>Преимущества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Готовы быстро приступать к новым задачам, делать первый шаг</a:t>
            </a:r>
          </a:p>
          <a:p>
            <a:r>
              <a:rPr lang="ru-RU" dirty="0"/>
              <a:t>Спокойно переносят трудности, любят вызов и сложные задачи</a:t>
            </a:r>
          </a:p>
          <a:p>
            <a:r>
              <a:rPr lang="ru-RU" dirty="0"/>
              <a:t>Ориентированы на результат</a:t>
            </a:r>
          </a:p>
          <a:p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B521488D-B3B0-C956-19F7-D5FC5D4DE9CB}"/>
              </a:ext>
            </a:extLst>
          </p:cNvPr>
          <p:cNvSpPr txBox="1">
            <a:spLocks/>
          </p:cNvSpPr>
          <p:nvPr/>
        </p:nvSpPr>
        <p:spPr>
          <a:xfrm>
            <a:off x="6096000" y="1860550"/>
            <a:ext cx="48910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/>
              <a:t>Недостатки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Плохо принимают контроль</a:t>
            </a:r>
          </a:p>
          <a:p>
            <a:r>
              <a:rPr lang="ru-RU" dirty="0"/>
              <a:t>Могут задевать других своей резкостью</a:t>
            </a:r>
          </a:p>
          <a:p>
            <a:r>
              <a:rPr lang="ru-RU" dirty="0"/>
              <a:t>Склонны бороться за власть даже там, где этого делать не нужно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7078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A35829-F09A-DAD1-FE1A-99EFBE1AF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0977563" cy="749300"/>
          </a:xfrm>
        </p:spPr>
        <p:txBody>
          <a:bodyPr/>
          <a:lstStyle/>
          <a:p>
            <a:r>
              <a:rPr lang="ru-RU" dirty="0"/>
              <a:t>Как с </a:t>
            </a:r>
            <a:r>
              <a:rPr lang="ru-RU" b="1" dirty="0">
                <a:solidFill>
                  <a:srgbClr val="FF0000"/>
                </a:solidFill>
              </a:rPr>
              <a:t>D</a:t>
            </a:r>
            <a:r>
              <a:rPr lang="en-US" dirty="0"/>
              <a:t> </a:t>
            </a:r>
            <a:r>
              <a:rPr lang="ru-RU" dirty="0"/>
              <a:t>строить конструктивные отношения?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3252D8-AA43-7C26-13C2-2154D114F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Уметь конфликтовать</a:t>
            </a:r>
          </a:p>
          <a:p>
            <a:r>
              <a:rPr lang="ru-RU" dirty="0"/>
              <a:t>Акцент на результат</a:t>
            </a:r>
          </a:p>
          <a:p>
            <a:r>
              <a:rPr lang="ru-RU" dirty="0"/>
              <a:t>Чёткая / конкретная / конструктивная постановка задач / целей</a:t>
            </a:r>
          </a:p>
          <a:p>
            <a:r>
              <a:rPr lang="ru-RU" dirty="0"/>
              <a:t>Давать свободу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75496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BDEE45-4B7E-9802-8F9A-09BD1E543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13" y="279395"/>
            <a:ext cx="4248150" cy="649293"/>
          </a:xfrm>
        </p:spPr>
        <p:txBody>
          <a:bodyPr>
            <a:normAutofit fontScale="90000"/>
          </a:bodyPr>
          <a:lstStyle/>
          <a:p>
            <a:r>
              <a:rPr lang="en" b="1" dirty="0">
                <a:solidFill>
                  <a:srgbClr val="FFBF00"/>
                </a:solidFill>
                <a:effectLst/>
                <a:latin typeface="Montserrat" pitchFamily="2" charset="0"/>
              </a:rPr>
              <a:t>I — Influence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EE5957-CB4F-63FF-FCCE-4EE8F0697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7" y="1057270"/>
            <a:ext cx="3857626" cy="5449889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800" dirty="0"/>
              <a:t>Фокус — </a:t>
            </a:r>
            <a:r>
              <a:rPr lang="ru-RU" sz="3800" b="1" dirty="0"/>
              <a:t>влияние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800" dirty="0"/>
              <a:t>Ключевой мотив — </a:t>
            </a:r>
            <a:r>
              <a:rPr lang="ru-RU" sz="3800" b="1" dirty="0"/>
              <a:t>внимание других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800" dirty="0"/>
              <a:t>Акцент на </a:t>
            </a:r>
            <a:r>
              <a:rPr lang="ru-RU" sz="3800" b="1" dirty="0"/>
              <a:t>общение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800" dirty="0"/>
              <a:t>Цвет — </a:t>
            </a:r>
            <a:r>
              <a:rPr lang="ru-RU" sz="3800" dirty="0">
                <a:solidFill>
                  <a:srgbClr val="FFC000"/>
                </a:solidFill>
              </a:rPr>
              <a:t>желтый / оранжевый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ru-RU" sz="3800" dirty="0">
              <a:solidFill>
                <a:srgbClr val="FFC000"/>
              </a:solidFill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/>
              <a:t>Оптимистичный, общительный, эмоциональный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/>
              <a:t>Девиз: «Ай да Я!»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/>
              <a:t>Главные страхи — лишиться внимания значимых людей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/>
              <a:t>Любитель разговоров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1F583997-83B6-34A8-5A04-ECDB3842BCBE}"/>
              </a:ext>
            </a:extLst>
          </p:cNvPr>
          <p:cNvSpPr txBox="1">
            <a:spLocks/>
          </p:cNvSpPr>
          <p:nvPr/>
        </p:nvSpPr>
        <p:spPr>
          <a:xfrm>
            <a:off x="4729163" y="1042985"/>
            <a:ext cx="3857625" cy="55356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ru-RU" sz="2200" b="1" dirty="0"/>
              <a:t>Внешний вид: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Одевается ярко, порой даже вызывающе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Любит заметные аксессуары (чехол мобильного телефона, часы, браслеты)</a:t>
            </a:r>
            <a:endParaRPr lang="en-US" sz="2200" dirty="0"/>
          </a:p>
          <a:p>
            <a:pPr>
              <a:spcBef>
                <a:spcPts val="0"/>
              </a:spcBef>
            </a:pPr>
            <a:r>
              <a:rPr lang="ru-RU" sz="2200" dirty="0"/>
              <a:t>Прическа, макияж, борода — по последней моде</a:t>
            </a:r>
            <a:endParaRPr lang="en-US" sz="2200" dirty="0"/>
          </a:p>
          <a:p>
            <a:pPr>
              <a:spcBef>
                <a:spcPts val="0"/>
              </a:spcBef>
            </a:pPr>
            <a:r>
              <a:rPr lang="ru-RU" sz="2200" dirty="0"/>
              <a:t>Рабочий стол может быть в творческом беспорядке</a:t>
            </a:r>
            <a:endParaRPr lang="en-US" sz="2200" dirty="0"/>
          </a:p>
          <a:p>
            <a:pPr>
              <a:spcBef>
                <a:spcPts val="0"/>
              </a:spcBef>
            </a:pPr>
            <a:r>
              <a:rPr lang="ru-RU" sz="2200" dirty="0"/>
              <a:t>На рабочем столе могут присутствовать забавные предметы или тексты с шутками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06EFC1-7F42-4E7E-94CC-43A0A223A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077" y="1811467"/>
            <a:ext cx="3590923" cy="323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920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40D522-7CFA-F693-1BCE-B99EE186D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76725" cy="777875"/>
          </a:xfrm>
        </p:spPr>
        <p:txBody>
          <a:bodyPr/>
          <a:lstStyle/>
          <a:p>
            <a:r>
              <a:rPr lang="en" b="1" dirty="0">
                <a:solidFill>
                  <a:srgbClr val="FFBF00"/>
                </a:solidFill>
                <a:effectLst/>
                <a:latin typeface="Montserrat" pitchFamily="2" charset="0"/>
              </a:rPr>
              <a:t>I — Influence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061B82-878F-65C8-114E-11DC6B668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4" y="1416843"/>
            <a:ext cx="3786185" cy="5004594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sz="2200" b="1" dirty="0"/>
              <a:t>Стиль коммуникации: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Говорит больше, чем слушает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Вопросы не задает или задает, но закрытые (да/нет)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Говорит на посторонние темы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Легко переключается с темы на тему</a:t>
            </a:r>
          </a:p>
          <a:p>
            <a:pPr>
              <a:spcBef>
                <a:spcPts val="0"/>
              </a:spcBef>
            </a:pPr>
            <a:r>
              <a:rPr lang="ru-RU" sz="2200" dirty="0"/>
              <a:t>Речь сопровождается активной жестикуляцией и мимикой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3C488C-5B5A-B8A7-01D9-3CC719130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077" y="1811467"/>
            <a:ext cx="3590923" cy="32350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86BAE0-850F-B83B-2E1C-C76F570C60F6}"/>
              </a:ext>
            </a:extLst>
          </p:cNvPr>
          <p:cNvSpPr txBox="1"/>
          <p:nvPr/>
        </p:nvSpPr>
        <p:spPr>
          <a:xfrm>
            <a:off x="4719639" y="1416843"/>
            <a:ext cx="339089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Особенности управления: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Итоговый, поэтапный и периодический контроль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Встречи один на один дольше, чем с другими членами команды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Периодическая смена деятельности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Давать возможность быть креативным</a:t>
            </a:r>
          </a:p>
        </p:txBody>
      </p:sp>
    </p:spTree>
    <p:extLst>
      <p:ext uri="{BB962C8B-B14F-4D97-AF65-F5344CB8AC3E}">
        <p14:creationId xmlns:p14="http://schemas.microsoft.com/office/powerpoint/2010/main" val="14193657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007637-2074-1B62-0976-8B8E9EB84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0763"/>
          </a:xfrm>
        </p:spPr>
        <p:txBody>
          <a:bodyPr>
            <a:normAutofit/>
          </a:bodyPr>
          <a:lstStyle/>
          <a:p>
            <a:r>
              <a:rPr lang="en" sz="3200" b="1" dirty="0">
                <a:solidFill>
                  <a:srgbClr val="FFBF00"/>
                </a:solidFill>
                <a:effectLst/>
                <a:latin typeface="Montserrat" pitchFamily="2" charset="0"/>
              </a:rPr>
              <a:t>I — Influence (</a:t>
            </a:r>
            <a:r>
              <a:rPr lang="ru-RU" sz="3200" b="1" dirty="0">
                <a:solidFill>
                  <a:srgbClr val="FFBF00"/>
                </a:solidFill>
                <a:effectLst/>
                <a:latin typeface="Montserrat" pitchFamily="2" charset="0"/>
              </a:rPr>
              <a:t>сильные и слабые стороны)</a:t>
            </a:r>
            <a:endParaRPr lang="ru-RU" sz="320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E30CF5CC-5E36-4DFB-AFC9-F34AE272F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1088" cy="4351338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ru-RU" b="1" dirty="0"/>
              <a:t>Преимущества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Креативны, способны видеть большую картину, создавать видение</a:t>
            </a:r>
          </a:p>
          <a:p>
            <a:r>
              <a:rPr lang="ru-RU" dirty="0"/>
              <a:t>Способны воодушевить других и создать позитивный настрой</a:t>
            </a:r>
          </a:p>
          <a:p>
            <a:r>
              <a:rPr lang="ru-RU" dirty="0"/>
              <a:t>Их легко увлечь идеей, вызвав у них бурную активность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0FD22A31-B630-542A-9BD3-4E9BE45DC86A}"/>
              </a:ext>
            </a:extLst>
          </p:cNvPr>
          <p:cNvSpPr txBox="1">
            <a:spLocks/>
          </p:cNvSpPr>
          <p:nvPr/>
        </p:nvSpPr>
        <p:spPr>
          <a:xfrm>
            <a:off x="6096000" y="1860550"/>
            <a:ext cx="48910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/>
              <a:t>Недостатки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Не любят рутину, легко бросают начатое, не доводя дело до конца</a:t>
            </a:r>
          </a:p>
          <a:p>
            <a:r>
              <a:rPr lang="ru-RU" dirty="0"/>
              <a:t>Могут перетягивать одеяло на себя</a:t>
            </a:r>
          </a:p>
          <a:p>
            <a:r>
              <a:rPr lang="ru-RU" dirty="0"/>
              <a:t>Склонны эксплуатировать других, если работа им не по душе или им кажется, что они загружены</a:t>
            </a:r>
          </a:p>
        </p:txBody>
      </p:sp>
    </p:spTree>
    <p:extLst>
      <p:ext uri="{BB962C8B-B14F-4D97-AF65-F5344CB8AC3E}">
        <p14:creationId xmlns:p14="http://schemas.microsoft.com/office/powerpoint/2010/main" val="37947530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B1F2FC-715B-CC48-F00F-939001B20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613"/>
          </a:xfrm>
        </p:spPr>
        <p:txBody>
          <a:bodyPr>
            <a:normAutofit/>
          </a:bodyPr>
          <a:lstStyle/>
          <a:p>
            <a:r>
              <a:rPr lang="ru-RU" dirty="0"/>
              <a:t>Как с </a:t>
            </a:r>
            <a:r>
              <a:rPr lang="ru-RU" b="1" dirty="0">
                <a:solidFill>
                  <a:srgbClr val="FFC000"/>
                </a:solidFill>
              </a:rPr>
              <a:t>I</a:t>
            </a:r>
            <a:r>
              <a:rPr lang="en-US" dirty="0"/>
              <a:t> </a:t>
            </a:r>
            <a:r>
              <a:rPr lang="ru-RU" dirty="0"/>
              <a:t>строить конструктивные отношения?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873A41-791C-AFD3-5B26-55C46C262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Хвалить — очень падкий на похвалу.</a:t>
            </a:r>
          </a:p>
          <a:p>
            <a:r>
              <a:rPr lang="ru-RU" dirty="0"/>
              <a:t>На критику реагируют болезненно или наоборот её игнорируют</a:t>
            </a:r>
          </a:p>
          <a:p>
            <a:r>
              <a:rPr lang="ru-RU" dirty="0"/>
              <a:t>«Давай сделаем то-то и то-то, чтобы я мог тебя похвалить»</a:t>
            </a:r>
          </a:p>
          <a:p>
            <a:r>
              <a:rPr lang="ru-RU" dirty="0"/>
              <a:t>Нормально воспринимают контроль как возможность пообщаться</a:t>
            </a:r>
          </a:p>
        </p:txBody>
      </p:sp>
    </p:spTree>
    <p:extLst>
      <p:ext uri="{BB962C8B-B14F-4D97-AF65-F5344CB8AC3E}">
        <p14:creationId xmlns:p14="http://schemas.microsoft.com/office/powerpoint/2010/main" val="20707966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A7657B-A438-F2AC-C85A-07547B8FB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357187"/>
            <a:ext cx="4791075" cy="892175"/>
          </a:xfrm>
        </p:spPr>
        <p:txBody>
          <a:bodyPr>
            <a:normAutofit/>
          </a:bodyPr>
          <a:lstStyle/>
          <a:p>
            <a:r>
              <a:rPr lang="en" b="1" dirty="0">
                <a:solidFill>
                  <a:srgbClr val="00AF4F"/>
                </a:solidFill>
                <a:effectLst/>
                <a:latin typeface="Montserrat" pitchFamily="2" charset="0"/>
              </a:rPr>
              <a:t>S — Steadiness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E929C7-FCBA-514F-E157-B17855317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7" y="1269999"/>
            <a:ext cx="3176588" cy="523081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2400" dirty="0"/>
              <a:t>Фокус — </a:t>
            </a:r>
            <a:r>
              <a:rPr lang="ru-RU" sz="2400" b="1" dirty="0"/>
              <a:t>гармония</a:t>
            </a:r>
          </a:p>
          <a:p>
            <a:pPr marL="0" indent="0">
              <a:buNone/>
            </a:pPr>
            <a:r>
              <a:rPr lang="ru-RU" sz="2400" dirty="0"/>
              <a:t>Ключевой мотив — </a:t>
            </a:r>
            <a:r>
              <a:rPr lang="ru-RU" sz="2400" b="1" dirty="0"/>
              <a:t>хорошие отношения </a:t>
            </a:r>
            <a:r>
              <a:rPr lang="ru-RU" sz="2400" dirty="0"/>
              <a:t>в коллективе</a:t>
            </a:r>
          </a:p>
          <a:p>
            <a:pPr marL="0" indent="0">
              <a:buNone/>
            </a:pPr>
            <a:r>
              <a:rPr lang="ru-RU" sz="2400" dirty="0"/>
              <a:t>Цвет — </a:t>
            </a:r>
            <a:r>
              <a:rPr lang="ru-RU" sz="2400" b="1" dirty="0">
                <a:solidFill>
                  <a:srgbClr val="00B050"/>
                </a:solidFill>
              </a:rPr>
              <a:t>зеленый</a:t>
            </a:r>
          </a:p>
          <a:p>
            <a:pPr marL="0" indent="0">
              <a:buNone/>
            </a:pPr>
            <a:r>
              <a:rPr lang="ru-RU" sz="2400" dirty="0"/>
              <a:t>Девиз: «давайте жить дружно!»</a:t>
            </a:r>
            <a:br>
              <a:rPr lang="ru-RU" sz="2400" dirty="0"/>
            </a:br>
            <a:endParaRPr lang="ru-RU" sz="2400" dirty="0"/>
          </a:p>
          <a:p>
            <a:r>
              <a:rPr lang="ru-RU" sz="2400" dirty="0"/>
              <a:t>Акцент на </a:t>
            </a:r>
            <a:r>
              <a:rPr lang="ru-RU" sz="2400" b="1" dirty="0"/>
              <a:t>общении и взаимопонимании</a:t>
            </a:r>
          </a:p>
          <a:p>
            <a:r>
              <a:rPr lang="ru-RU" sz="2400" dirty="0"/>
              <a:t>Главный страх — нестабильность и конфликты в коллективе</a:t>
            </a:r>
          </a:p>
          <a:p>
            <a:r>
              <a:rPr lang="ru-RU" sz="2400" dirty="0"/>
              <a:t>Отзывчивые, дружелюбные, уравновешенные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0F99EB-3F91-B7F5-0AC3-3BD62A5211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05" r="32843"/>
          <a:stretch/>
        </p:blipFill>
        <p:spPr>
          <a:xfrm>
            <a:off x="8943976" y="1690688"/>
            <a:ext cx="2957512" cy="4371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557A24-D0D8-FCA1-DC25-6A9C5328D5B7}"/>
              </a:ext>
            </a:extLst>
          </p:cNvPr>
          <p:cNvSpPr txBox="1"/>
          <p:nvPr/>
        </p:nvSpPr>
        <p:spPr>
          <a:xfrm>
            <a:off x="3800474" y="1225689"/>
            <a:ext cx="4900613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/>
              <a:t>Внешние проявления: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Движения мягкие, спокойные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Тихая и спокойная речь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Мягкая улыбка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Говорит мало, больше слушает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Голос теплый, негромкий</a:t>
            </a:r>
          </a:p>
          <a:p>
            <a:endParaRPr lang="ru-RU" sz="2100" dirty="0"/>
          </a:p>
          <a:p>
            <a:r>
              <a:rPr lang="ru-RU" sz="2100" b="1" dirty="0"/>
              <a:t>Внешний вид: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Одевается комфортно, стильно, но неброско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Избегает «кричащих» цветов, ориентируется на спокойные тона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Аксессуары и украшения всегда в меру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Рабочий стол содержит в порядке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100" dirty="0"/>
              <a:t>На нем могут быть фото членов семьи или близких людей</a:t>
            </a:r>
          </a:p>
        </p:txBody>
      </p:sp>
    </p:spTree>
    <p:extLst>
      <p:ext uri="{BB962C8B-B14F-4D97-AF65-F5344CB8AC3E}">
        <p14:creationId xmlns:p14="http://schemas.microsoft.com/office/powerpoint/2010/main" val="3985946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A11912-E331-35B6-BA70-C10BB45D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833938" cy="935038"/>
          </a:xfrm>
        </p:spPr>
        <p:txBody>
          <a:bodyPr/>
          <a:lstStyle/>
          <a:p>
            <a:r>
              <a:rPr lang="en" b="1" dirty="0">
                <a:solidFill>
                  <a:srgbClr val="00AF4F"/>
                </a:solidFill>
                <a:effectLst/>
                <a:latin typeface="Montserrat" pitchFamily="2" charset="0"/>
              </a:rPr>
              <a:t>S — Steadiness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C7FAF6-F206-6BE8-F6A3-644080E0B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171" y="1300164"/>
            <a:ext cx="3848100" cy="487679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b="1" dirty="0"/>
              <a:t>Стиль коммуникации:</a:t>
            </a:r>
          </a:p>
          <a:p>
            <a:r>
              <a:rPr lang="ru-RU" sz="2600" dirty="0"/>
              <a:t>Говорит меньше, чем слушает</a:t>
            </a:r>
          </a:p>
          <a:p>
            <a:r>
              <a:rPr lang="ru-RU" sz="2600" dirty="0"/>
              <a:t>Речь спокойная, неторопливая</a:t>
            </a:r>
          </a:p>
          <a:p>
            <a:r>
              <a:rPr lang="ru-RU" sz="2600" dirty="0"/>
              <a:t>В спорной ситуации предпочитает промолчать или согласиться с мнением оппонента</a:t>
            </a:r>
          </a:p>
          <a:p>
            <a:r>
              <a:rPr lang="ru-RU" sz="2600" dirty="0"/>
              <a:t>Может спрашивать о чувствах</a:t>
            </a:r>
          </a:p>
          <a:p>
            <a:r>
              <a:rPr lang="ru-RU" sz="2600" dirty="0"/>
              <a:t>Выражает эмпатию и сочувствие</a:t>
            </a:r>
          </a:p>
          <a:p>
            <a:r>
              <a:rPr lang="ru-RU" sz="2600" dirty="0"/>
              <a:t>Редко выражается категорично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8F0882-86A9-A63F-18E4-11B124F09F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05" r="32843"/>
          <a:stretch/>
        </p:blipFill>
        <p:spPr>
          <a:xfrm>
            <a:off x="8943976" y="1690688"/>
            <a:ext cx="2957512" cy="4371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C92EC1-B92F-3087-9C18-A9A4AFE971BD}"/>
              </a:ext>
            </a:extLst>
          </p:cNvPr>
          <p:cNvSpPr txBox="1"/>
          <p:nvPr/>
        </p:nvSpPr>
        <p:spPr>
          <a:xfrm>
            <a:off x="4572002" y="1285878"/>
            <a:ext cx="410051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sz="2200" b="1" dirty="0"/>
              <a:t>Особенности управления: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Используем не только итоговый, но и поэтапный или периодический контроль.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Давая обратную связь, можем говорить о наших эмоциях и спрашивать о впечатлениях от работы.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Если происходят изменения в команде или организации, говорим о том, что не меняется.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Защищаем от коллег, которые стремятся перекинуть свои задачи.</a:t>
            </a:r>
          </a:p>
        </p:txBody>
      </p:sp>
    </p:spTree>
    <p:extLst>
      <p:ext uri="{BB962C8B-B14F-4D97-AF65-F5344CB8AC3E}">
        <p14:creationId xmlns:p14="http://schemas.microsoft.com/office/powerpoint/2010/main" val="1476463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E178FB-FAD9-D557-B780-CBB0695DF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544"/>
          </a:xfrm>
        </p:spPr>
        <p:txBody>
          <a:bodyPr>
            <a:normAutofit fontScale="90000"/>
          </a:bodyPr>
          <a:lstStyle/>
          <a:p>
            <a:r>
              <a:rPr lang="ru-RU" dirty="0"/>
              <a:t>Что мотивирует современных сотрудников?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FCC337-AF9D-A0F1-797B-B228972B6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4814"/>
            <a:ext cx="10515600" cy="4842149"/>
          </a:xfrm>
        </p:spPr>
        <p:txBody>
          <a:bodyPr/>
          <a:lstStyle/>
          <a:p>
            <a:r>
              <a:rPr lang="ru-RU" dirty="0"/>
              <a:t>Коллектив</a:t>
            </a:r>
          </a:p>
          <a:p>
            <a:r>
              <a:rPr lang="ru-RU" dirty="0"/>
              <a:t>Профессиональный рост</a:t>
            </a:r>
          </a:p>
          <a:p>
            <a:r>
              <a:rPr lang="ru-RU" dirty="0"/>
              <a:t>Интересные задачи</a:t>
            </a:r>
          </a:p>
          <a:p>
            <a:r>
              <a:rPr lang="ru-RU" dirty="0"/>
              <a:t>Интересный продукт</a:t>
            </a:r>
          </a:p>
          <a:p>
            <a:r>
              <a:rPr lang="ru-RU" dirty="0"/>
              <a:t>Возможность позитивно влиять на жизнь людей</a:t>
            </a:r>
          </a:p>
          <a:p>
            <a:r>
              <a:rPr lang="ru-RU" dirty="0"/>
              <a:t>Свобода в принятии решений</a:t>
            </a:r>
          </a:p>
          <a:p>
            <a:r>
              <a:rPr lang="ru-RU" dirty="0"/>
              <a:t>Хороший офис / возможность удалёнки</a:t>
            </a:r>
          </a:p>
          <a:p>
            <a:r>
              <a:rPr lang="ru-RU" dirty="0"/>
              <a:t>Развитие</a:t>
            </a:r>
          </a:p>
        </p:txBody>
      </p:sp>
      <p:pic>
        <p:nvPicPr>
          <p:cNvPr id="3073" name="Picture 1" descr="page5image66517552">
            <a:extLst>
              <a:ext uri="{FF2B5EF4-FFF2-40B4-BE49-F238E27FC236}">
                <a16:creationId xmlns:a16="http://schemas.microsoft.com/office/drawing/2014/main" id="{AE73685B-A61B-820D-479B-BE2FF90B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53248" y="4348500"/>
            <a:ext cx="3938752" cy="250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7787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1C834839-244C-B3B8-C381-86B7D9F70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61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00B050"/>
                </a:solidFill>
                <a:latin typeface="Montserrat" pitchFamily="2" charset="0"/>
              </a:rPr>
              <a:t>S</a:t>
            </a:r>
            <a:r>
              <a:rPr lang="en" sz="3200" b="1" dirty="0">
                <a:solidFill>
                  <a:srgbClr val="00B050"/>
                </a:solidFill>
                <a:effectLst/>
                <a:latin typeface="Montserrat" pitchFamily="2" charset="0"/>
              </a:rPr>
              <a:t> — Steadiness (</a:t>
            </a:r>
            <a:r>
              <a:rPr lang="ru-RU" sz="3200" b="1" dirty="0">
                <a:solidFill>
                  <a:srgbClr val="00B050"/>
                </a:solidFill>
                <a:effectLst/>
                <a:latin typeface="Montserrat" pitchFamily="2" charset="0"/>
              </a:rPr>
              <a:t>сильные и слабые стороны)</a:t>
            </a:r>
            <a:endParaRPr lang="ru-RU" sz="3200" dirty="0">
              <a:solidFill>
                <a:srgbClr val="00B050"/>
              </a:solidFill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F67A377C-6007-F8E5-DF51-ABA0FD9C3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1088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600" b="1" dirty="0"/>
              <a:t>Преимущества</a:t>
            </a:r>
          </a:p>
          <a:p>
            <a:pPr marL="0" indent="0">
              <a:buNone/>
            </a:pPr>
            <a:endParaRPr lang="ru-RU" sz="2600" dirty="0"/>
          </a:p>
          <a:p>
            <a:r>
              <a:rPr lang="ru-RU" sz="2600" dirty="0"/>
              <a:t>Идеальные командные игроки</a:t>
            </a:r>
          </a:p>
          <a:p>
            <a:r>
              <a:rPr lang="ru-RU" sz="2600" dirty="0"/>
              <a:t>Способны поддержать других и создать душевную атмосферу в коллективе</a:t>
            </a:r>
          </a:p>
          <a:p>
            <a:r>
              <a:rPr lang="ru-RU" sz="2600" dirty="0"/>
              <a:t>Ответственные и трудолюбивые</a:t>
            </a:r>
            <a:endParaRPr lang="en-US" sz="2600" dirty="0"/>
          </a:p>
          <a:p>
            <a:r>
              <a:rPr lang="ru-RU" sz="2600" dirty="0"/>
              <a:t>Внимательны к деталям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1D985D75-7362-5137-9E57-46A49DCB8BDC}"/>
              </a:ext>
            </a:extLst>
          </p:cNvPr>
          <p:cNvSpPr txBox="1">
            <a:spLocks/>
          </p:cNvSpPr>
          <p:nvPr/>
        </p:nvSpPr>
        <p:spPr>
          <a:xfrm>
            <a:off x="6096000" y="1860550"/>
            <a:ext cx="48910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/>
              <a:t>Недостатки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Им трудно мотивировать и зажигать других</a:t>
            </a:r>
          </a:p>
          <a:p>
            <a:r>
              <a:rPr lang="ru-RU" dirty="0"/>
              <a:t>Склонны соглашаться даже в ситуациях, когда этого не стоит делать</a:t>
            </a:r>
          </a:p>
          <a:p>
            <a:r>
              <a:rPr lang="ru-RU" dirty="0"/>
              <a:t>Могут откликаться на просьбы других, даже если это вредит их собственным интересам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34603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FC12EA-B429-1DB4-2586-6B3687BB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5038"/>
          </a:xfrm>
        </p:spPr>
        <p:txBody>
          <a:bodyPr>
            <a:normAutofit fontScale="90000"/>
          </a:bodyPr>
          <a:lstStyle/>
          <a:p>
            <a:r>
              <a:rPr lang="ru-RU" dirty="0"/>
              <a:t>Как с </a:t>
            </a:r>
            <a:r>
              <a:rPr lang="en-US" b="1" dirty="0">
                <a:solidFill>
                  <a:srgbClr val="00B050"/>
                </a:solidFill>
              </a:rPr>
              <a:t>S</a:t>
            </a:r>
            <a:r>
              <a:rPr lang="en-US" dirty="0"/>
              <a:t> </a:t>
            </a:r>
            <a:r>
              <a:rPr lang="ru-RU" dirty="0"/>
              <a:t>строить конструктивные отношения?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7DF356-4987-0650-310C-5726F1161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Много детализировать</a:t>
            </a:r>
          </a:p>
          <a:p>
            <a:r>
              <a:rPr lang="ru-RU" dirty="0"/>
              <a:t>Следить за нагрузкой</a:t>
            </a:r>
          </a:p>
          <a:p>
            <a:r>
              <a:rPr lang="ru-RU" dirty="0"/>
              <a:t>Общаться 1:1</a:t>
            </a:r>
          </a:p>
          <a:p>
            <a:r>
              <a:rPr lang="ru-RU" dirty="0"/>
              <a:t>Выстраивать отношения</a:t>
            </a:r>
          </a:p>
          <a:p>
            <a:r>
              <a:rPr lang="ru-RU" dirty="0"/>
              <a:t>Защищать от перекладывания от них ответственности</a:t>
            </a:r>
          </a:p>
          <a:p>
            <a:r>
              <a:rPr lang="ru-RU" dirty="0"/>
              <a:t>Идеальные «</a:t>
            </a:r>
            <a:r>
              <a:rPr lang="en-US" dirty="0"/>
              <a:t>Buddy</a:t>
            </a:r>
            <a:r>
              <a:rPr lang="ru-RU" dirty="0"/>
              <a:t>»</a:t>
            </a:r>
            <a:endParaRPr lang="en-US" dirty="0"/>
          </a:p>
          <a:p>
            <a:r>
              <a:rPr lang="ru-RU" dirty="0"/>
              <a:t>Часто «Патриоты» организации</a:t>
            </a:r>
          </a:p>
        </p:txBody>
      </p:sp>
    </p:spTree>
    <p:extLst>
      <p:ext uri="{BB962C8B-B14F-4D97-AF65-F5344CB8AC3E}">
        <p14:creationId xmlns:p14="http://schemas.microsoft.com/office/powerpoint/2010/main" val="6097730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351DAA-AE2F-99B0-10F0-40D8CC446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7" r="31519"/>
          <a:stretch/>
        </p:blipFill>
        <p:spPr>
          <a:xfrm>
            <a:off x="10272712" y="1543050"/>
            <a:ext cx="1919287" cy="53149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1E79B2-53C0-1A5A-5648-258B175AB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9313"/>
          </a:xfrm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С — </a:t>
            </a:r>
            <a:r>
              <a:rPr lang="en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Compliance</a:t>
            </a:r>
            <a:r>
              <a:rPr lang="ru-RU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 («прилежные»)</a:t>
            </a:r>
            <a:endParaRPr lang="ru-RU" sz="4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126CEA-5483-74EA-4ECE-F9FF330C8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351" y="1354137"/>
            <a:ext cx="3328987" cy="51387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sz="3000" dirty="0"/>
              <a:t>Фокус — создание </a:t>
            </a:r>
            <a:r>
              <a:rPr lang="ru-RU" sz="3000" b="1" dirty="0"/>
              <a:t>системы</a:t>
            </a:r>
          </a:p>
          <a:p>
            <a:pPr marL="0" indent="0">
              <a:buNone/>
            </a:pPr>
            <a:r>
              <a:rPr lang="ru-RU" sz="3000" dirty="0"/>
              <a:t>Ключевой мотив — следование </a:t>
            </a:r>
            <a:r>
              <a:rPr lang="ru-RU" sz="3000" b="1" dirty="0"/>
              <a:t>правилам</a:t>
            </a:r>
          </a:p>
          <a:p>
            <a:pPr marL="0" indent="0">
              <a:buNone/>
            </a:pPr>
            <a:r>
              <a:rPr lang="ru-RU" sz="3000" dirty="0"/>
              <a:t>Акцент на прилежности</a:t>
            </a:r>
          </a:p>
          <a:p>
            <a:pPr marL="0" indent="0">
              <a:buNone/>
            </a:pPr>
            <a:r>
              <a:rPr lang="ru-RU" sz="3000" dirty="0"/>
              <a:t>Цвет — </a:t>
            </a:r>
            <a:r>
              <a:rPr lang="ru-RU" sz="3000" dirty="0">
                <a:solidFill>
                  <a:srgbClr val="0070C0"/>
                </a:solidFill>
              </a:rPr>
              <a:t>синий</a:t>
            </a:r>
            <a:br>
              <a:rPr lang="ru-RU" sz="3000" dirty="0">
                <a:solidFill>
                  <a:srgbClr val="0070C0"/>
                </a:solidFill>
              </a:rPr>
            </a:br>
            <a:endParaRPr lang="ru-RU" sz="3000" dirty="0">
              <a:solidFill>
                <a:srgbClr val="0070C0"/>
              </a:solidFill>
            </a:endParaRPr>
          </a:p>
          <a:p>
            <a:r>
              <a:rPr lang="ru-RU" sz="3000" dirty="0"/>
              <a:t>Склонность к анализу, как следствие, возможен </a:t>
            </a:r>
            <a:r>
              <a:rPr lang="en" sz="3000" dirty="0"/>
              <a:t>analysis paralysis</a:t>
            </a:r>
          </a:p>
          <a:p>
            <a:r>
              <a:rPr lang="ru-RU" sz="3000" dirty="0"/>
              <a:t>Главные страхи — нестабильность и непредсказуемость окружающих</a:t>
            </a:r>
          </a:p>
          <a:p>
            <a:r>
              <a:rPr lang="ru-RU" sz="3000" dirty="0"/>
              <a:t>Педантичный, сдержанный, аккуратный</a:t>
            </a:r>
          </a:p>
          <a:p>
            <a:r>
              <a:rPr lang="ru-RU" sz="3000" dirty="0"/>
              <a:t>Девиз: «Давайте работать по правилам!»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72C85C-3922-9CD8-C740-CB040C89611F}"/>
              </a:ext>
            </a:extLst>
          </p:cNvPr>
          <p:cNvSpPr txBox="1"/>
          <p:nvPr/>
        </p:nvSpPr>
        <p:spPr>
          <a:xfrm>
            <a:off x="4080867" y="1224023"/>
            <a:ext cx="6063257" cy="5491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Внешние проявления: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«Зажатость» жестов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Монотонная речь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Улыбается редко.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Мимика слабо проявлена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Редко инициирует коммуникацию (предпочитает писать)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Голос «сухой», негромкий</a:t>
            </a:r>
          </a:p>
          <a:p>
            <a:endParaRPr lang="ru-RU" sz="2000" dirty="0"/>
          </a:p>
          <a:p>
            <a:r>
              <a:rPr lang="ru-RU" sz="2000" b="1" dirty="0"/>
              <a:t>Внешний вид и рабочий стол: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Одевается комфортно, но неброско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Избегает «кричащих» цветов, ориентируется на спокойные тона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Аксессуары и украшения по минимуму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Рабочий стол содержит в порядке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На стене могут быть дипломы, свидетельствующие о его квалификации</a:t>
            </a:r>
          </a:p>
        </p:txBody>
      </p:sp>
    </p:spTree>
    <p:extLst>
      <p:ext uri="{BB962C8B-B14F-4D97-AF65-F5344CB8AC3E}">
        <p14:creationId xmlns:p14="http://schemas.microsoft.com/office/powerpoint/2010/main" val="33802294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2CB3223-55D5-A669-B7F0-F68F0BB95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37" y="1439862"/>
            <a:ext cx="43338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b="1" dirty="0"/>
              <a:t>Стиль коммуникации:</a:t>
            </a:r>
            <a:br>
              <a:rPr lang="ru-RU" sz="2200" b="1" dirty="0"/>
            </a:br>
            <a:endParaRPr lang="ru-RU" sz="2200" b="1" dirty="0"/>
          </a:p>
          <a:p>
            <a:r>
              <a:rPr lang="ru-RU" sz="2200" dirty="0"/>
              <a:t>Говорит меньше, чем слушает, потому что собирает информацию</a:t>
            </a:r>
          </a:p>
          <a:p>
            <a:r>
              <a:rPr lang="ru-RU" sz="2200" dirty="0"/>
              <a:t>Речь спокойная, неторопливая</a:t>
            </a:r>
          </a:p>
          <a:p>
            <a:r>
              <a:rPr lang="ru-RU" sz="2200" dirty="0"/>
              <a:t>Логически структурирована</a:t>
            </a:r>
          </a:p>
          <a:p>
            <a:r>
              <a:rPr lang="ru-RU" sz="2200" dirty="0"/>
              <a:t>Мыслит и выражается в категориях «правильно» и «неправильно»</a:t>
            </a:r>
          </a:p>
          <a:p>
            <a:r>
              <a:rPr lang="ru-RU" sz="2200" dirty="0"/>
              <a:t>Говорит по теме, не отклоняется на посторонние разговоры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2F0B3-0C6A-57A1-4F11-0C12A72E5F79}"/>
              </a:ext>
            </a:extLst>
          </p:cNvPr>
          <p:cNvSpPr txBox="1"/>
          <p:nvPr/>
        </p:nvSpPr>
        <p:spPr>
          <a:xfrm>
            <a:off x="4838699" y="1439862"/>
            <a:ext cx="444341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Особенности управления:</a:t>
            </a:r>
            <a:br>
              <a:rPr lang="ru-RU" sz="2200" b="1" dirty="0"/>
            </a:br>
            <a:endParaRPr lang="ru-RU" sz="2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Используем периодический, поэтапный и итоговый контроль.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Даем больше времени на задачи, так как им сначала нужно все обдумать.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Ставим развивающие задачи и показываем возможности для развития.</a:t>
            </a:r>
          </a:p>
          <a:p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1CC32DB-BB37-0276-9FDB-6565331B8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С — </a:t>
            </a:r>
            <a:r>
              <a:rPr lang="en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Compliance</a:t>
            </a:r>
            <a:r>
              <a:rPr lang="ru-RU" sz="4000" b="1" dirty="0">
                <a:solidFill>
                  <a:srgbClr val="006DBF"/>
                </a:solidFill>
                <a:effectLst/>
                <a:latin typeface="Montserrat" pitchFamily="2" charset="0"/>
              </a:rPr>
              <a:t> («прилежные»)</a:t>
            </a:r>
            <a:endParaRPr lang="ru-RU" sz="4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4BBC3D-6304-B64F-63F2-92D4F302AA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7" r="31519"/>
          <a:stretch/>
        </p:blipFill>
        <p:spPr>
          <a:xfrm>
            <a:off x="10272712" y="1543050"/>
            <a:ext cx="1919287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543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5864F4E-58FA-C718-A0AA-840349DE6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613"/>
          </a:xfrm>
        </p:spPr>
        <p:txBody>
          <a:bodyPr>
            <a:normAutofit/>
          </a:bodyPr>
          <a:lstStyle/>
          <a:p>
            <a:r>
              <a:rPr lang="ru-RU" sz="2800" b="1" dirty="0">
                <a:solidFill>
                  <a:srgbClr val="006DBF"/>
                </a:solidFill>
                <a:effectLst/>
                <a:latin typeface="Montserrat" pitchFamily="2" charset="0"/>
              </a:rPr>
              <a:t>С — </a:t>
            </a:r>
            <a:r>
              <a:rPr lang="en" sz="2800" b="1" dirty="0">
                <a:solidFill>
                  <a:srgbClr val="006DBF"/>
                </a:solidFill>
                <a:effectLst/>
                <a:latin typeface="Montserrat" pitchFamily="2" charset="0"/>
              </a:rPr>
              <a:t>Compliance</a:t>
            </a:r>
            <a:r>
              <a:rPr lang="ru-RU" sz="2800" b="1" dirty="0">
                <a:solidFill>
                  <a:srgbClr val="006DBF"/>
                </a:solidFill>
                <a:effectLst/>
                <a:latin typeface="Montserrat" pitchFamily="2" charset="0"/>
              </a:rPr>
              <a:t> </a:t>
            </a:r>
            <a:r>
              <a:rPr lang="ru-RU" sz="2800" b="1" dirty="0">
                <a:solidFill>
                  <a:srgbClr val="2D72B2"/>
                </a:solidFill>
                <a:effectLst/>
                <a:latin typeface="Montserrat" pitchFamily="2" charset="0"/>
              </a:rPr>
              <a:t>(сильные и слабые стороны)</a:t>
            </a:r>
            <a:endParaRPr lang="ru-RU" sz="2800" dirty="0">
              <a:solidFill>
                <a:srgbClr val="00B050"/>
              </a:solidFill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0B335A52-D277-F355-23A0-43F067EFB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1088" cy="43513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sz="2600" b="1" dirty="0"/>
              <a:t>Преимущества</a:t>
            </a:r>
          </a:p>
          <a:p>
            <a:pPr marL="0" indent="0">
              <a:buNone/>
            </a:pPr>
            <a:endParaRPr lang="ru-RU" sz="2600" dirty="0"/>
          </a:p>
          <a:p>
            <a:r>
              <a:rPr lang="ru-RU" sz="2600" dirty="0"/>
              <a:t>Идеальные исполнители за счет своей внимательности и скрупулезности.</a:t>
            </a:r>
          </a:p>
          <a:p>
            <a:r>
              <a:rPr lang="ru-RU" sz="2600" dirty="0"/>
              <a:t>Постоянно развивают свои профессиональные качества.</a:t>
            </a:r>
          </a:p>
          <a:p>
            <a:r>
              <a:rPr lang="ru-RU" sz="2600" dirty="0"/>
              <a:t>Ответственные и трудолюбивые.</a:t>
            </a:r>
          </a:p>
          <a:p>
            <a:r>
              <a:rPr lang="ru-RU" sz="2600" dirty="0"/>
              <a:t>Системны и последовательны в своих словах и действиях.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3507573-1DF8-11C4-CB57-26BB06D1B4D3}"/>
              </a:ext>
            </a:extLst>
          </p:cNvPr>
          <p:cNvSpPr txBox="1">
            <a:spLocks/>
          </p:cNvSpPr>
          <p:nvPr/>
        </p:nvSpPr>
        <p:spPr>
          <a:xfrm>
            <a:off x="6096000" y="1860550"/>
            <a:ext cx="48910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/>
              <a:t>Недостатки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Им трудно генерировать «большие идеи» и создавать «видение».</a:t>
            </a:r>
          </a:p>
          <a:p>
            <a:r>
              <a:rPr lang="ru-RU" dirty="0"/>
              <a:t>Склонны «закапываться в детали», не видя главного.</a:t>
            </a:r>
          </a:p>
          <a:p>
            <a:r>
              <a:rPr lang="ru-RU" dirty="0"/>
              <a:t>Не лучшие командные игроки, предпочитают работать в одиночку.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55426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C20400-B157-13F5-F019-466586B2C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>
            <a:normAutofit fontScale="90000"/>
          </a:bodyPr>
          <a:lstStyle/>
          <a:p>
            <a:r>
              <a:rPr lang="ru-RU" dirty="0"/>
              <a:t>Как с </a:t>
            </a:r>
            <a:r>
              <a:rPr lang="ru-RU" b="1" dirty="0">
                <a:solidFill>
                  <a:srgbClr val="0070C0"/>
                </a:solidFill>
              </a:rPr>
              <a:t>С</a:t>
            </a:r>
            <a:r>
              <a:rPr lang="en-US" dirty="0"/>
              <a:t> </a:t>
            </a:r>
            <a:r>
              <a:rPr lang="ru-RU" dirty="0"/>
              <a:t>строить конструктивные отношения?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4266EF-8A74-D035-FEE4-031966812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Им нужно время: план, процессы, система</a:t>
            </a:r>
          </a:p>
          <a:p>
            <a:r>
              <a:rPr lang="ru-RU" dirty="0"/>
              <a:t>Сложные / длительные задачи на развитие</a:t>
            </a:r>
          </a:p>
          <a:p>
            <a:r>
              <a:rPr lang="ru-RU" dirty="0"/>
              <a:t>Рутинные задачи</a:t>
            </a:r>
          </a:p>
          <a:p>
            <a:r>
              <a:rPr lang="ru-RU" dirty="0"/>
              <a:t>Идеальные наставники (с профессиональной точки зрения)</a:t>
            </a:r>
          </a:p>
          <a:p>
            <a:r>
              <a:rPr lang="ru-RU" dirty="0"/>
              <a:t>Хороши в обеспечении качества</a:t>
            </a:r>
          </a:p>
          <a:p>
            <a:r>
              <a:rPr lang="en-US" dirty="0"/>
              <a:t>Code review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7432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9F0D2A-F70C-5385-1015-D354C76E6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0738"/>
          </a:xfrm>
        </p:spPr>
        <p:txBody>
          <a:bodyPr/>
          <a:lstStyle/>
          <a:p>
            <a:r>
              <a:rPr lang="ru-RU" dirty="0"/>
              <a:t>Проблемы взаимодействия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789332-C7E2-DFD9-AE9D-E1B8C8993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8750"/>
            <a:ext cx="10515600" cy="4748213"/>
          </a:xfrm>
        </p:spPr>
        <p:txBody>
          <a:bodyPr/>
          <a:lstStyle/>
          <a:p>
            <a:r>
              <a:rPr lang="ru-RU" sz="2400" dirty="0">
                <a:effectLst/>
              </a:rPr>
              <a:t>Поведенческие стили </a:t>
            </a:r>
            <a:r>
              <a:rPr lang="en" sz="2400" dirty="0">
                <a:solidFill>
                  <a:srgbClr val="FF0000"/>
                </a:solidFill>
                <a:effectLst/>
              </a:rPr>
              <a:t>D </a:t>
            </a:r>
            <a:r>
              <a:rPr lang="ru-RU" sz="2400" dirty="0">
                <a:effectLst/>
              </a:rPr>
              <a:t>и </a:t>
            </a:r>
            <a:r>
              <a:rPr lang="en" sz="2400" dirty="0">
                <a:solidFill>
                  <a:srgbClr val="00AF4F"/>
                </a:solidFill>
                <a:effectLst/>
              </a:rPr>
              <a:t>S</a:t>
            </a:r>
            <a:r>
              <a:rPr lang="en" sz="2400" dirty="0">
                <a:effectLst/>
              </a:rPr>
              <a:t>, </a:t>
            </a:r>
            <a:r>
              <a:rPr lang="ru-RU" sz="2400" dirty="0">
                <a:effectLst/>
              </a:rPr>
              <a:t>а также </a:t>
            </a:r>
            <a:r>
              <a:rPr lang="en" sz="2400" dirty="0">
                <a:solidFill>
                  <a:srgbClr val="FFBF00"/>
                </a:solidFill>
                <a:effectLst/>
              </a:rPr>
              <a:t>I </a:t>
            </a:r>
            <a:r>
              <a:rPr lang="ru-RU" sz="2400" dirty="0">
                <a:effectLst/>
              </a:rPr>
              <a:t>и </a:t>
            </a:r>
            <a:r>
              <a:rPr lang="en" sz="2400" dirty="0">
                <a:solidFill>
                  <a:srgbClr val="006DBF"/>
                </a:solidFill>
                <a:effectLst/>
              </a:rPr>
              <a:t>C </a:t>
            </a:r>
            <a:r>
              <a:rPr lang="ru-RU" sz="2400" dirty="0">
                <a:effectLst/>
              </a:rPr>
              <a:t>прямо противоположны друг другу по шкалам экстраверсия- интроверсия, логика и этика. 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</a:rPr>
              <a:t>C</a:t>
            </a:r>
            <a:r>
              <a:rPr lang="en-US" sz="2000" dirty="0"/>
              <a:t> </a:t>
            </a:r>
            <a:r>
              <a:rPr lang="ru-RU" sz="2000" dirty="0"/>
              <a:t>для </a:t>
            </a:r>
            <a:r>
              <a:rPr lang="en-US" sz="2000" dirty="0">
                <a:solidFill>
                  <a:srgbClr val="FFC000"/>
                </a:solidFill>
              </a:rPr>
              <a:t>I</a:t>
            </a:r>
            <a:r>
              <a:rPr lang="en-US" sz="2000" dirty="0"/>
              <a:t> — </a:t>
            </a:r>
            <a:r>
              <a:rPr lang="ru-RU" sz="2000" dirty="0"/>
              <a:t>«душнила», «задрот», «аутист»</a:t>
            </a:r>
          </a:p>
          <a:p>
            <a:pPr lvl="1"/>
            <a:r>
              <a:rPr lang="ru-RU" sz="2000" dirty="0">
                <a:solidFill>
                  <a:srgbClr val="FFC000"/>
                </a:solidFill>
              </a:rPr>
              <a:t>I</a:t>
            </a:r>
            <a:r>
              <a:rPr lang="en-US" sz="2000" dirty="0"/>
              <a:t> д</a:t>
            </a:r>
            <a:r>
              <a:rPr lang="ru-RU" sz="2000" dirty="0"/>
              <a:t>ля </a:t>
            </a:r>
            <a:r>
              <a:rPr lang="en-US" sz="2000" dirty="0">
                <a:solidFill>
                  <a:srgbClr val="0070C0"/>
                </a:solidFill>
              </a:rPr>
              <a:t>C</a:t>
            </a:r>
            <a:r>
              <a:rPr lang="en-US" sz="2000" dirty="0"/>
              <a:t> — </a:t>
            </a:r>
            <a:r>
              <a:rPr lang="ru-RU" sz="2000" dirty="0"/>
              <a:t>клоун, выскочка, ничего не умеет делать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</a:rPr>
              <a:t>D</a:t>
            </a:r>
            <a:r>
              <a:rPr lang="en-US" sz="2000" dirty="0"/>
              <a:t> </a:t>
            </a:r>
            <a:r>
              <a:rPr lang="ru-RU" sz="2000" dirty="0"/>
              <a:t>для </a:t>
            </a:r>
            <a:r>
              <a:rPr lang="en-US" sz="2000" dirty="0">
                <a:solidFill>
                  <a:srgbClr val="00B050"/>
                </a:solidFill>
              </a:rPr>
              <a:t>S</a:t>
            </a:r>
            <a:r>
              <a:rPr lang="en-US" sz="2000" dirty="0"/>
              <a:t> — </a:t>
            </a:r>
            <a:r>
              <a:rPr lang="ru-RU" sz="2000" dirty="0"/>
              <a:t>«деспот» / «тиран»</a:t>
            </a: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S</a:t>
            </a:r>
            <a:r>
              <a:rPr lang="en-US" sz="2000" dirty="0"/>
              <a:t> </a:t>
            </a:r>
            <a:r>
              <a:rPr lang="ru-RU" sz="2000" dirty="0"/>
              <a:t>для </a:t>
            </a:r>
            <a:r>
              <a:rPr lang="en-US" sz="2000" dirty="0">
                <a:solidFill>
                  <a:srgbClr val="FF0000"/>
                </a:solidFill>
              </a:rPr>
              <a:t>D</a:t>
            </a:r>
            <a:r>
              <a:rPr lang="en-US" sz="2000" dirty="0"/>
              <a:t> — </a:t>
            </a:r>
            <a:r>
              <a:rPr lang="ru-RU" sz="2000" dirty="0"/>
              <a:t>«размазня, которая не может собраться»</a:t>
            </a:r>
          </a:p>
          <a:p>
            <a:r>
              <a:rPr lang="ru-RU" sz="2400" dirty="0">
                <a:effectLst/>
              </a:rPr>
              <a:t>Это означает, что людям противоположных типов труднее наладить взаимодействие, понять и принять друга. </a:t>
            </a:r>
            <a:endParaRPr lang="ru-RU" sz="2400" dirty="0"/>
          </a:p>
          <a:p>
            <a:r>
              <a:rPr lang="ru-RU" sz="2400" dirty="0">
                <a:effectLst/>
              </a:rPr>
              <a:t>Это один из источников конфликта в командах!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7187859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7C640B-908A-C754-AFC4-C383D323B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r>
              <a:rPr lang="en" dirty="0"/>
              <a:t>”Differentiate or die”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FBCAD9-C7D5-3477-3724-A1D43C712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175"/>
            <a:ext cx="10515600" cy="5092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Самые сильные команды содержат в себе все составляющие </a:t>
            </a:r>
            <a:r>
              <a:rPr lang="en" dirty="0"/>
              <a:t>DISC:</a:t>
            </a:r>
          </a:p>
          <a:p>
            <a:r>
              <a:rPr lang="ru-RU" dirty="0">
                <a:solidFill>
                  <a:srgbClr val="FF0000"/>
                </a:solidFill>
              </a:rPr>
              <a:t>Ориентацию на результат</a:t>
            </a:r>
          </a:p>
          <a:p>
            <a:r>
              <a:rPr lang="ru-RU" dirty="0">
                <a:solidFill>
                  <a:srgbClr val="FFC000"/>
                </a:solidFill>
              </a:rPr>
              <a:t>Способность к креативу</a:t>
            </a:r>
          </a:p>
          <a:p>
            <a:r>
              <a:rPr lang="ru-RU" dirty="0">
                <a:solidFill>
                  <a:srgbClr val="00B050"/>
                </a:solidFill>
              </a:rPr>
              <a:t>Сохранение хороших отношений в команде, пока мы движемся к намеченному результату</a:t>
            </a:r>
          </a:p>
          <a:p>
            <a:r>
              <a:rPr lang="ru-RU" dirty="0">
                <a:solidFill>
                  <a:srgbClr val="0070C0"/>
                </a:solidFill>
              </a:rPr>
              <a:t>Умение сосредоточиться на деталях и последовательно идти к цели</a:t>
            </a:r>
          </a:p>
          <a:p>
            <a:endParaRPr lang="ru-RU" dirty="0">
              <a:solidFill>
                <a:srgbClr val="0070C0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68352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7DA272-7D16-3194-D096-3D38E3BBA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077075" cy="1325563"/>
          </a:xfrm>
        </p:spPr>
        <p:txBody>
          <a:bodyPr/>
          <a:lstStyle/>
          <a:p>
            <a:r>
              <a:rPr lang="ru-RU" dirty="0"/>
              <a:t>Как читать тест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9514B4-96AC-E34F-E92F-16A591429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48400" cy="4351338"/>
          </a:xfrm>
        </p:spPr>
        <p:txBody>
          <a:bodyPr>
            <a:normAutofit/>
          </a:bodyPr>
          <a:lstStyle/>
          <a:p>
            <a:r>
              <a:rPr lang="ru-RU" sz="2400" dirty="0"/>
              <a:t>1-2 наиболее выраженные</a:t>
            </a:r>
          </a:p>
          <a:p>
            <a:endParaRPr lang="ru-RU" sz="2400" dirty="0"/>
          </a:p>
          <a:p>
            <a:pPr marL="0" indent="0">
              <a:buNone/>
            </a:pPr>
            <a:r>
              <a:rPr lang="ru-RU" sz="2400" dirty="0"/>
              <a:t>У одного и того же человека могут быть разные проявления:</a:t>
            </a:r>
            <a:endParaRPr lang="en-US" sz="2400" dirty="0"/>
          </a:p>
          <a:p>
            <a:r>
              <a:rPr lang="ru-RU" sz="2400" dirty="0"/>
              <a:t>Естественное поведение</a:t>
            </a:r>
          </a:p>
          <a:p>
            <a:r>
              <a:rPr lang="ru-RU" sz="2400" dirty="0"/>
              <a:t>Рабочая маска</a:t>
            </a:r>
          </a:p>
          <a:p>
            <a:r>
              <a:rPr lang="ru-RU" sz="2400" dirty="0"/>
              <a:t>Поведение под давлением и в стрессе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4B618A3-EFBE-5EA3-0EE1-8F7ECF3A3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2" t="12847" r="4529" b="11875"/>
          <a:stretch/>
        </p:blipFill>
        <p:spPr>
          <a:xfrm>
            <a:off x="8396287" y="1157288"/>
            <a:ext cx="2957513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625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8B6B7F-204B-70AD-51C1-7CE36F999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06488"/>
          </a:xfrm>
        </p:spPr>
        <p:txBody>
          <a:bodyPr/>
          <a:lstStyle/>
          <a:p>
            <a:r>
              <a:rPr lang="ru-RU" dirty="0"/>
              <a:t>Аудит команды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34EA4B-B05E-DF27-C2BD-B49E6D410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6687" y="1712322"/>
            <a:ext cx="3857626" cy="4849220"/>
          </a:xfrm>
        </p:spPr>
        <p:txBody>
          <a:bodyPr/>
          <a:lstStyle/>
          <a:p>
            <a:r>
              <a:rPr lang="ru-RU" sz="2400" dirty="0"/>
              <a:t>Психотип людей может не подходить для работы</a:t>
            </a:r>
          </a:p>
          <a:p>
            <a:r>
              <a:rPr lang="ru-RU" sz="2400" dirty="0"/>
              <a:t>Команде может не хватать людей с определённым психотипом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503BEF-CB9C-1FC6-DC3B-24A6669FC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13" y="1471614"/>
            <a:ext cx="7048690" cy="484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77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17DBCD-5EB1-2BFB-3631-5C99B8B8B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9992"/>
          </a:xfrm>
        </p:spPr>
        <p:txBody>
          <a:bodyPr/>
          <a:lstStyle/>
          <a:p>
            <a:r>
              <a:rPr lang="ru-RU" dirty="0"/>
              <a:t>Модель трудовой мотивации Герчикова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37AA3B-629E-4EC0-9A72-7251D9A6E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876"/>
            <a:ext cx="5867400" cy="497139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Владимир Исаакович Герчиков</a:t>
            </a:r>
          </a:p>
          <a:p>
            <a:endParaRPr lang="ru-RU" dirty="0"/>
          </a:p>
          <a:p>
            <a:r>
              <a:rPr lang="ru-RU" dirty="0"/>
              <a:t>Российский ученый-социолог, доктор наук</a:t>
            </a:r>
          </a:p>
          <a:p>
            <a:r>
              <a:rPr lang="ru-RU" dirty="0"/>
              <a:t>Ведущий исследователь в сфере трудовой мотивации</a:t>
            </a:r>
          </a:p>
          <a:p>
            <a:r>
              <a:rPr lang="ru-RU" dirty="0"/>
              <a:t>Автор типологии персонала по отношению к рабочей деятельности</a:t>
            </a:r>
          </a:p>
          <a:p>
            <a:r>
              <a:rPr lang="ru-RU" dirty="0"/>
              <a:t>Исследовал трудовые коллективы на советских предприятиях, потом продолжил исследования в России</a:t>
            </a:r>
          </a:p>
          <a:p>
            <a:r>
              <a:rPr lang="ru-RU" dirty="0"/>
              <a:t>5 типов мотивации людей к труду</a:t>
            </a:r>
          </a:p>
        </p:txBody>
      </p:sp>
      <p:pic>
        <p:nvPicPr>
          <p:cNvPr id="4097" name="Picture 1" descr="page6image66103024">
            <a:extLst>
              <a:ext uri="{FF2B5EF4-FFF2-40B4-BE49-F238E27FC236}">
                <a16:creationId xmlns:a16="http://schemas.microsoft.com/office/drawing/2014/main" id="{99CB4FAE-56A7-2B34-B75B-9EC03F0A61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50942" y="1568450"/>
            <a:ext cx="3340100" cy="372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58018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F2259C-921B-E9C3-D40A-73726A182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3625"/>
          </a:xfrm>
        </p:spPr>
        <p:txBody>
          <a:bodyPr/>
          <a:lstStyle/>
          <a:p>
            <a:r>
              <a:rPr lang="ru-RU" dirty="0"/>
              <a:t>Итоги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857A36-1193-D6AA-1EC5-454B44E67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Мы все разные и на работе ведем себя по- разному.</a:t>
            </a:r>
          </a:p>
          <a:p>
            <a:r>
              <a:rPr lang="ru-RU" dirty="0"/>
              <a:t>Менеджер понимает особенности поведения своей команды и способен влиять на коллег, говоря на «их» языке.</a:t>
            </a:r>
          </a:p>
          <a:p>
            <a:endParaRPr lang="ru-RU" dirty="0"/>
          </a:p>
          <a:p>
            <a:r>
              <a:rPr lang="ru-RU" dirty="0"/>
              <a:t>Понимание того, какой психологический тип преобладает в твоей команде, помогает организовать эффективное взаимодействие между всеми ее членами и улаживать конфликты между ними.</a:t>
            </a:r>
          </a:p>
          <a:p>
            <a:r>
              <a:rPr lang="ru-RU" dirty="0"/>
              <a:t>Успех в управлении приходит, когда мы переключаем фокус с себя на окружающих.</a:t>
            </a:r>
          </a:p>
          <a:p>
            <a:r>
              <a:rPr lang="ru-RU" dirty="0"/>
              <a:t>Понимая поведение других, мы можем найти нужные слова для обратной связи, мотивации и поддержки команды.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53373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61AE85-6C62-6C7D-A398-8B5D336AE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/>
          <a:lstStyle/>
          <a:p>
            <a:r>
              <a:rPr lang="ru-RU" dirty="0"/>
              <a:t>Развивающее задание (аудит команды)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EBD955-2CFE-DA5D-6FA8-722301F2E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Используя знания, полученные на этом занятии, </a:t>
            </a:r>
            <a:r>
              <a:rPr lang="ru-RU" dirty="0" err="1"/>
              <a:t>типируйте</a:t>
            </a:r>
            <a:r>
              <a:rPr lang="ru-RU" dirty="0"/>
              <a:t> членов вашей команды.</a:t>
            </a:r>
          </a:p>
          <a:p>
            <a:r>
              <a:rPr lang="ru-RU" dirty="0"/>
              <a:t>Определите, есть ли в вашем коллективе психологический тип, который встречается чаще других.</a:t>
            </a:r>
          </a:p>
          <a:p>
            <a:r>
              <a:rPr lang="ru-RU" dirty="0"/>
              <a:t>Подумайте, какие ваши управленческие действия или стиль коммуникации могут повлиять на повышение эффективности вашей команды.</a:t>
            </a:r>
          </a:p>
        </p:txBody>
      </p:sp>
    </p:spTree>
    <p:extLst>
      <p:ext uri="{BB962C8B-B14F-4D97-AF65-F5344CB8AC3E}">
        <p14:creationId xmlns:p14="http://schemas.microsoft.com/office/powerpoint/2010/main" val="41894670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AF3664-D1A7-9423-7599-42EA59A13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662863" cy="906463"/>
          </a:xfrm>
        </p:spPr>
        <p:txBody>
          <a:bodyPr/>
          <a:lstStyle/>
          <a:p>
            <a:r>
              <a:rPr lang="ru-RU" dirty="0"/>
              <a:t>Модель «батарейка»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5EDDC7-77E7-D800-5DE8-3BE36BCD4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1690688"/>
            <a:ext cx="11301412" cy="4967287"/>
          </a:xfrm>
        </p:spPr>
        <p:txBody>
          <a:bodyPr>
            <a:normAutofit fontScale="70000" lnSpcReduction="20000"/>
          </a:bodyPr>
          <a:lstStyle/>
          <a:p>
            <a:pPr marL="0" indent="0" algn="l">
              <a:buNone/>
            </a:pPr>
            <a:r>
              <a:rPr lang="ru-RU" sz="2900" dirty="0">
                <a:latin typeface="Montserrat" pitchFamily="2" charset="0"/>
              </a:rPr>
              <a:t>Автор — </a:t>
            </a:r>
            <a:r>
              <a:rPr lang="ru-RU" sz="2900" dirty="0">
                <a:effectLst/>
                <a:latin typeface="Montserrat" pitchFamily="2" charset="0"/>
              </a:rPr>
              <a:t>Анна Обухова</a:t>
            </a:r>
            <a:r>
              <a:rPr lang="ru-RU" sz="2900" b="1" dirty="0">
                <a:effectLst/>
                <a:latin typeface="Montserrat" pitchFamily="2" charset="0"/>
              </a:rPr>
              <a:t>: </a:t>
            </a:r>
            <a:r>
              <a:rPr lang="en" sz="2900" b="0" i="0" dirty="0">
                <a:effectLst/>
                <a:latin typeface="Roboto" panose="02000000000000000000" pitchFamily="2" charset="0"/>
              </a:rPr>
              <a:t>Agile Coach, </a:t>
            </a:r>
            <a:r>
              <a:rPr lang="ru-RU" sz="2900" b="0" i="0" dirty="0">
                <a:effectLst/>
                <a:latin typeface="Roboto" panose="02000000000000000000" pitchFamily="2" charset="0"/>
              </a:rPr>
              <a:t>партнер компании </a:t>
            </a:r>
            <a:r>
              <a:rPr lang="en" sz="2900" b="0" i="0" dirty="0">
                <a:effectLst/>
                <a:latin typeface="Roboto" panose="02000000000000000000" pitchFamily="2" charset="0"/>
              </a:rPr>
              <a:t>ScrumTrek</a:t>
            </a:r>
            <a:br>
              <a:rPr lang="ru-RU" sz="2900" b="0" i="0" dirty="0">
                <a:effectLst/>
                <a:latin typeface="Roboto" panose="02000000000000000000" pitchFamily="2" charset="0"/>
              </a:rPr>
            </a:br>
            <a:endParaRPr lang="ru-RU" sz="2900" b="1" dirty="0">
              <a:effectLst/>
              <a:latin typeface="Montserrat" pitchFamily="2" charset="0"/>
            </a:endParaRPr>
          </a:p>
          <a:p>
            <a:pPr marL="0" indent="0">
              <a:buNone/>
            </a:pPr>
            <a:r>
              <a:rPr lang="ru-RU" sz="3200" dirty="0">
                <a:effectLst/>
              </a:rPr>
              <a:t>Уровни энергии человека: </a:t>
            </a:r>
            <a:endParaRPr lang="ru-RU" sz="3200" dirty="0"/>
          </a:p>
          <a:p>
            <a:r>
              <a:rPr lang="ru-RU" b="1" dirty="0">
                <a:solidFill>
                  <a:srgbClr val="0070C0"/>
                </a:solidFill>
              </a:rPr>
              <a:t>0%</a:t>
            </a:r>
            <a:r>
              <a:rPr lang="ru-RU" dirty="0"/>
              <a:t> — кома: энергии нет, практически ничего не работает, но человек жив </a:t>
            </a:r>
          </a:p>
          <a:p>
            <a:r>
              <a:rPr lang="ru-RU" b="1" dirty="0">
                <a:solidFill>
                  <a:srgbClr val="0070C0"/>
                </a:solidFill>
              </a:rPr>
              <a:t>5%</a:t>
            </a:r>
            <a:r>
              <a:rPr lang="ru-RU" dirty="0"/>
              <a:t> — может глотать и переваривать </a:t>
            </a:r>
          </a:p>
          <a:p>
            <a:r>
              <a:rPr lang="ru-RU" b="1" dirty="0">
                <a:solidFill>
                  <a:srgbClr val="0070C0"/>
                </a:solidFill>
              </a:rPr>
              <a:t>10%</a:t>
            </a:r>
            <a:r>
              <a:rPr lang="ru-RU" dirty="0"/>
              <a:t> — человек может одеться и передвигаться по квартире. Выглядит это так, будто он восстанавливается после тяжелой̆ болезни </a:t>
            </a:r>
          </a:p>
          <a:p>
            <a:r>
              <a:rPr lang="ru-RU" b="1" dirty="0">
                <a:solidFill>
                  <a:srgbClr val="0070C0"/>
                </a:solidFill>
              </a:rPr>
              <a:t>15%</a:t>
            </a:r>
            <a:r>
              <a:rPr lang="ru-RU" dirty="0"/>
              <a:t> — человек может заниматься какой̆-то деятельностью, но пока не интеллектуальной̆ </a:t>
            </a:r>
          </a:p>
          <a:p>
            <a:r>
              <a:rPr lang="ru-RU" b="1" dirty="0">
                <a:solidFill>
                  <a:srgbClr val="0070C0"/>
                </a:solidFill>
              </a:rPr>
              <a:t>20-25%</a:t>
            </a:r>
            <a:r>
              <a:rPr lang="ru-RU" dirty="0"/>
              <a:t> — этого количества энергии хватает для того, чтобы работать на конвейере (работа по известным правилам, мелкий̆ ручной̆ труд) или «перекладывать бумажки», тупая рутинная работа</a:t>
            </a:r>
          </a:p>
          <a:p>
            <a:r>
              <a:rPr lang="ru-RU" b="1" dirty="0">
                <a:solidFill>
                  <a:srgbClr val="0070C0"/>
                </a:solidFill>
              </a:rPr>
              <a:t>30%</a:t>
            </a:r>
            <a:r>
              <a:rPr lang="ru-RU" dirty="0"/>
              <a:t> — человек способен сам выбрать себе занятие; умеет «подзарядиться» от похвалы или пинка. Если пытаться научить его чему-то новому, смоделировать что-то — не понимает. </a:t>
            </a:r>
          </a:p>
          <a:p>
            <a:r>
              <a:rPr lang="ru-RU" b="1" dirty="0">
                <a:solidFill>
                  <a:srgbClr val="0070C0"/>
                </a:solidFill>
              </a:rPr>
              <a:t>35%</a:t>
            </a:r>
            <a:r>
              <a:rPr lang="ru-RU" dirty="0"/>
              <a:t> — человек начинает понимать время (успеваю/не успеваю). При изменениях впадает в тревогу. Если чувствует, что что-то идет не так, начинается паника. </a:t>
            </a:r>
          </a:p>
          <a:p>
            <a:pPr lvl="1"/>
            <a:r>
              <a:rPr lang="ru-RU" dirty="0"/>
              <a:t>В этом состоянии на любое изменение, хорошее или плохое, следует реакция отрицания (нет). </a:t>
            </a:r>
          </a:p>
          <a:p>
            <a:pPr lvl="1"/>
            <a:r>
              <a:rPr lang="ru-RU" dirty="0"/>
              <a:t>В системе, где происходит много изменений и людям нужно на них реагировать, 35% энергии — это мало. </a:t>
            </a:r>
          </a:p>
          <a:p>
            <a:pPr lvl="1"/>
            <a:r>
              <a:rPr lang="ru-RU" dirty="0"/>
              <a:t>В мире это медианное количество энергии у людей̆. 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D910DF-AA48-A809-D5F5-387E75E4D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9563" y="0"/>
            <a:ext cx="2992437" cy="190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869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210D93-8AF6-2378-C41E-59F70965C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9563" y="0"/>
            <a:ext cx="2992437" cy="190767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9325E-0D1E-DD97-BCFC-905398F3B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5736"/>
            <a:ext cx="5591175" cy="963613"/>
          </a:xfrm>
        </p:spPr>
        <p:txBody>
          <a:bodyPr/>
          <a:lstStyle/>
          <a:p>
            <a:r>
              <a:rPr lang="ru-RU" dirty="0"/>
              <a:t>Модель «батарейка»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D8D596-ECF4-1A69-2C93-D9C2FC84F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063" y="1228726"/>
            <a:ext cx="11144249" cy="5443538"/>
          </a:xfrm>
        </p:spPr>
        <p:txBody>
          <a:bodyPr>
            <a:normAutofit fontScale="70000" lnSpcReduction="20000"/>
          </a:bodyPr>
          <a:lstStyle/>
          <a:p>
            <a:r>
              <a:rPr lang="ru-RU" b="1" dirty="0">
                <a:solidFill>
                  <a:srgbClr val="0070C0"/>
                </a:solidFill>
              </a:rPr>
              <a:t>40%</a:t>
            </a:r>
            <a:r>
              <a:rPr lang="ru-RU" dirty="0"/>
              <a:t> — появляется способность руководить.</a:t>
            </a:r>
          </a:p>
          <a:p>
            <a:pPr lvl="1"/>
            <a:r>
              <a:rPr lang="ru-RU" dirty="0"/>
              <a:t>Человек может быть менеджером, если это административная работа.</a:t>
            </a:r>
          </a:p>
          <a:p>
            <a:pPr lvl="1"/>
            <a:r>
              <a:rPr lang="ru-RU" dirty="0"/>
              <a:t>Это не лидерство, где за человеком следуют потому, что он интересен, его идеи адекватны и человека уважают.</a:t>
            </a:r>
          </a:p>
          <a:p>
            <a:pPr lvl="1"/>
            <a:r>
              <a:rPr lang="ru-RU" dirty="0"/>
              <a:t>При таком количестве энергии человек понимает возможность постепенных изменений. Он переключает деятельность по желанию: «Сделаю что-то сложное сейчас для того, чтобы получить удовольствие потом».</a:t>
            </a:r>
          </a:p>
          <a:p>
            <a:r>
              <a:rPr lang="ru-RU" b="1" dirty="0">
                <a:solidFill>
                  <a:srgbClr val="0070C0"/>
                </a:solidFill>
              </a:rPr>
              <a:t>45%</a:t>
            </a:r>
            <a:r>
              <a:rPr lang="ru-RU" dirty="0"/>
              <a:t> — осознает свои цели и разграничивает их от тех, которые навязывают общество, семья или коллеги.</a:t>
            </a:r>
          </a:p>
          <a:p>
            <a:pPr lvl="1"/>
            <a:r>
              <a:rPr lang="ru-RU" dirty="0"/>
              <a:t>Собственные цели становятся важнее, чем внешние.</a:t>
            </a:r>
          </a:p>
          <a:p>
            <a:pPr lvl="1"/>
            <a:r>
              <a:rPr lang="ru-RU" dirty="0"/>
              <a:t>С этого момента начинает действовать мотивация: постановка цели и путь к ней.</a:t>
            </a:r>
          </a:p>
          <a:p>
            <a:pPr lvl="1"/>
            <a:r>
              <a:rPr lang="ru-RU" dirty="0"/>
              <a:t>Появляется вкус, эстетика. Человека привлекает красота. Красивым может быть все что угодно: код, отчет, обстановка.</a:t>
            </a:r>
          </a:p>
          <a:p>
            <a:pPr lvl="1"/>
            <a:r>
              <a:rPr lang="ru-RU" dirty="0"/>
              <a:t>Человек нормально воспринимает изменения.</a:t>
            </a:r>
          </a:p>
          <a:p>
            <a:r>
              <a:rPr lang="ru-RU" b="1" dirty="0">
                <a:solidFill>
                  <a:srgbClr val="0070C0"/>
                </a:solidFill>
              </a:rPr>
              <a:t>50-55%</a:t>
            </a:r>
            <a:r>
              <a:rPr lang="ru-RU" dirty="0"/>
              <a:t> — уровень лидерства. Человек становится интересным, за ним следуют и воспринимают как личность, к которой нужно прислушиваться.</a:t>
            </a:r>
          </a:p>
          <a:p>
            <a:pPr lvl="1"/>
            <a:r>
              <a:rPr lang="ru-RU" dirty="0"/>
              <a:t>Такого количества энергии достаточно, чтобы быть топ- менеджером и агентом изменений.</a:t>
            </a:r>
          </a:p>
          <a:p>
            <a:r>
              <a:rPr lang="ru-RU" b="1" dirty="0">
                <a:solidFill>
                  <a:srgbClr val="0070C0"/>
                </a:solidFill>
              </a:rPr>
              <a:t>60%</a:t>
            </a:r>
            <a:r>
              <a:rPr lang="ru-RU" dirty="0"/>
              <a:t> — включается понимание, что люди, компании, команды могут быть разными — и это нормально. Минимальный уровень для некалечащих психологов, коучей.</a:t>
            </a:r>
          </a:p>
          <a:p>
            <a:r>
              <a:rPr lang="ru-RU" b="1" dirty="0">
                <a:solidFill>
                  <a:srgbClr val="0070C0"/>
                </a:solidFill>
              </a:rPr>
              <a:t>65%-75%</a:t>
            </a:r>
            <a:r>
              <a:rPr lang="ru-RU" dirty="0"/>
              <a:t> — происходит слияние знаний из разных областей (10-15% людей)</a:t>
            </a:r>
          </a:p>
          <a:p>
            <a:r>
              <a:rPr lang="ru-RU" b="1" dirty="0">
                <a:solidFill>
                  <a:srgbClr val="0070C0"/>
                </a:solidFill>
              </a:rPr>
              <a:t>80%-100%</a:t>
            </a:r>
            <a:r>
              <a:rPr lang="ru-RU" dirty="0"/>
              <a:t> — это мировая известность.</a:t>
            </a:r>
          </a:p>
        </p:txBody>
      </p:sp>
    </p:spTree>
    <p:extLst>
      <p:ext uri="{BB962C8B-B14F-4D97-AF65-F5344CB8AC3E}">
        <p14:creationId xmlns:p14="http://schemas.microsoft.com/office/powerpoint/2010/main" val="3044731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0005B3-2BC8-C76D-B79A-264EA29B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8" y="83772"/>
            <a:ext cx="5301567" cy="915034"/>
          </a:xfrm>
        </p:spPr>
        <p:txBody>
          <a:bodyPr/>
          <a:lstStyle/>
          <a:p>
            <a:r>
              <a:rPr lang="ru-RU" dirty="0"/>
              <a:t>Коммерческий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AA688F-ECD8-67C3-5750-18070C930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7" y="998806"/>
            <a:ext cx="6870896" cy="5859194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Мотивируют деньги</a:t>
            </a:r>
          </a:p>
          <a:p>
            <a:r>
              <a:rPr lang="ru-RU" dirty="0"/>
              <a:t>Работа — источник материальных благ</a:t>
            </a:r>
          </a:p>
          <a:p>
            <a:r>
              <a:rPr lang="ru-RU" dirty="0"/>
              <a:t>Платим больше — работает больше</a:t>
            </a:r>
          </a:p>
          <a:p>
            <a:r>
              <a:rPr lang="ru-RU" dirty="0"/>
              <a:t>«Платишь больше — едем дальше»</a:t>
            </a:r>
          </a:p>
          <a:p>
            <a:r>
              <a:rPr lang="ru-RU" dirty="0"/>
              <a:t>«Спасибо в карман не положишь»</a:t>
            </a:r>
          </a:p>
          <a:p>
            <a:r>
              <a:rPr lang="ru-RU" dirty="0"/>
              <a:t>Похвалы, грамоты, тимбилдинги — не мотивируют</a:t>
            </a:r>
          </a:p>
          <a:p>
            <a:r>
              <a:rPr lang="ru-RU" dirty="0"/>
              <a:t>«Я лоялен, пока у вас есть деньги, чтобы платить мне»</a:t>
            </a:r>
          </a:p>
          <a:p>
            <a:r>
              <a:rPr lang="ru-RU" dirty="0"/>
              <a:t>Стремится сделать карьеру, если вышестоящая должность лучше оплачивается</a:t>
            </a:r>
          </a:p>
          <a:p>
            <a:r>
              <a:rPr lang="ru-RU" dirty="0"/>
              <a:t>Простой и понятный в плане мотивации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28EDBD-C3A3-E168-8B47-426F905C1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2825" y="1159412"/>
            <a:ext cx="4539175" cy="453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89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61A14F-5CF7-F741-D0C6-867A9F3FC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337" y="185244"/>
            <a:ext cx="6881734" cy="819097"/>
          </a:xfrm>
        </p:spPr>
        <p:txBody>
          <a:bodyPr/>
          <a:lstStyle/>
          <a:p>
            <a:r>
              <a:rPr lang="ru-RU" dirty="0"/>
              <a:t>Коммерческий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902EA1-787E-AB1F-5CEF-E9E594952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337" y="1064301"/>
            <a:ext cx="7332067" cy="2762561"/>
          </a:xfrm>
        </p:spPr>
        <p:txBody>
          <a:bodyPr>
            <a:normAutofit/>
          </a:bodyPr>
          <a:lstStyle/>
          <a:p>
            <a:r>
              <a:rPr lang="ru-RU" b="1" dirty="0"/>
              <a:t>Мотивирует</a:t>
            </a:r>
            <a:r>
              <a:rPr lang="ru-RU" dirty="0"/>
              <a:t>: возможность или перспектива зарабатывать больше в том или ином виде.</a:t>
            </a:r>
          </a:p>
          <a:p>
            <a:r>
              <a:rPr lang="ru-RU" b="1" dirty="0"/>
              <a:t>Демотивирует</a:t>
            </a:r>
            <a:r>
              <a:rPr lang="ru-RU" dirty="0"/>
              <a:t>: лишение материальных благ.</a:t>
            </a:r>
          </a:p>
          <a:p>
            <a:r>
              <a:rPr lang="ru-RU" b="1" dirty="0"/>
              <a:t>Нейтрально</a:t>
            </a:r>
            <a:r>
              <a:rPr lang="ru-RU" dirty="0"/>
              <a:t>: корпоративы и обучение (если оно не влияет на рыночную стоимость), содержание работы, публичная похвала.</a:t>
            </a:r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8193" name="Picture 1" descr="page7image66417568">
            <a:extLst>
              <a:ext uri="{FF2B5EF4-FFF2-40B4-BE49-F238E27FC236}">
                <a16:creationId xmlns:a16="http://schemas.microsoft.com/office/drawing/2014/main" id="{5115DDD1-F701-742D-E481-BA6EABCE48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" t="2395" r="14733"/>
          <a:stretch/>
        </p:blipFill>
        <p:spPr bwMode="auto">
          <a:xfrm>
            <a:off x="7960404" y="0"/>
            <a:ext cx="4231596" cy="2762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B8AA56-5771-B89F-3B89-015E298F0E10}"/>
              </a:ext>
            </a:extLst>
          </p:cNvPr>
          <p:cNvSpPr txBox="1"/>
          <p:nvPr/>
        </p:nvSpPr>
        <p:spPr>
          <a:xfrm>
            <a:off x="628337" y="3957403"/>
            <a:ext cx="1137878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sz="2200" b="1" dirty="0"/>
              <a:t>Резюме:</a:t>
            </a:r>
          </a:p>
          <a:p>
            <a:pPr marL="0" indent="0">
              <a:buNone/>
            </a:pPr>
            <a:r>
              <a:rPr lang="ru-RU" sz="2200" dirty="0"/>
              <a:t>Сама работа не является для него значимой ценностью и рассматривается только как источник заработка и других благ, получаемых в качестве вознаграждения за труд. Он будет работать с максимальной отдачей на любой работе, если его труд будет справедливо и высоко (в его понимании) оплачиваться. Поэтому он, скорее, позитивно отнесется, например, к предложению поработать сверхурочно или в худших условиях, если за это хорошо заплатят.</a:t>
            </a:r>
          </a:p>
        </p:txBody>
      </p:sp>
    </p:spTree>
    <p:extLst>
      <p:ext uri="{BB962C8B-B14F-4D97-AF65-F5344CB8AC3E}">
        <p14:creationId xmlns:p14="http://schemas.microsoft.com/office/powerpoint/2010/main" val="3019086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3AAA22-0742-0D6C-3E83-8999255DE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118" y="379192"/>
            <a:ext cx="8105726" cy="844697"/>
          </a:xfrm>
        </p:spPr>
        <p:txBody>
          <a:bodyPr/>
          <a:lstStyle/>
          <a:p>
            <a:r>
              <a:rPr lang="ru-RU" dirty="0"/>
              <a:t>Профессиональный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A51C7F-7243-2D05-F1B9-99A8ECD06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964" y="1364566"/>
            <a:ext cx="7986220" cy="4812397"/>
          </a:xfrm>
        </p:spPr>
        <p:txBody>
          <a:bodyPr/>
          <a:lstStyle/>
          <a:p>
            <a:r>
              <a:rPr lang="ru-RU" dirty="0"/>
              <a:t>Воспринимает себя через призму своей профессиональной социальной роли</a:t>
            </a:r>
          </a:p>
          <a:p>
            <a:pPr lvl="1"/>
            <a:r>
              <a:rPr lang="ru-RU" dirty="0"/>
              <a:t>Я — врач , я — инженер, я — программист, я — юрист</a:t>
            </a:r>
          </a:p>
          <a:p>
            <a:r>
              <a:rPr lang="ru-RU" dirty="0"/>
              <a:t>Любит свою работу</a:t>
            </a:r>
          </a:p>
          <a:p>
            <a:r>
              <a:rPr lang="ru-RU" dirty="0"/>
              <a:t>Работа — источник профессионального и личностного развития</a:t>
            </a:r>
          </a:p>
          <a:p>
            <a:r>
              <a:rPr lang="ru-RU" dirty="0"/>
              <a:t>Мотивирует: возможность — развиваться, совершенствоваться, работать в коллективе профессионалов, сложные интересные задачи</a:t>
            </a:r>
          </a:p>
          <a:p>
            <a:r>
              <a:rPr lang="ru-RU" dirty="0"/>
              <a:t>Идеальный наставник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01B6CC1-628E-C65D-518F-011C9B1E1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84" y="1420779"/>
            <a:ext cx="3797816" cy="379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759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24AC89-2DD8-93FB-D438-712B814F4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240" y="365126"/>
            <a:ext cx="6641892" cy="886900"/>
          </a:xfrm>
        </p:spPr>
        <p:txBody>
          <a:bodyPr/>
          <a:lstStyle/>
          <a:p>
            <a:r>
              <a:rPr lang="ru-RU" dirty="0"/>
              <a:t>Профессиональный тип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45F6D8-5FF1-737E-D65C-E1F971CCB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320" y="1404002"/>
            <a:ext cx="7170683" cy="504390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Профессия — главная социальная роль для такой личности.</a:t>
            </a:r>
          </a:p>
          <a:p>
            <a:r>
              <a:rPr lang="ru-RU" dirty="0"/>
              <a:t>Деньги — эквивалент признания профессионализма и ресурс для дальнейшего роста, не важны сами по себе</a:t>
            </a:r>
          </a:p>
          <a:p>
            <a:r>
              <a:rPr lang="ru-RU" dirty="0"/>
              <a:t>Сложен в управлении: «Я лоялен профессии, а не менеджеру или компании».</a:t>
            </a:r>
          </a:p>
          <a:p>
            <a:r>
              <a:rPr lang="ru-RU" dirty="0"/>
              <a:t>Стремится сделать карьеру (чаще горизонтальную), чтобы реализовать свой потенциал.</a:t>
            </a:r>
          </a:p>
          <a:p>
            <a:r>
              <a:rPr lang="ru-RU" dirty="0"/>
              <a:t>Любит свою профессию, много работает и если не развивается, то это его демотивирует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8AE7B8-11CE-F0F6-CD07-89A024F93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7627" y="1252026"/>
            <a:ext cx="4234374" cy="42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317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10571</TotalTime>
  <Words>3754</Words>
  <Application>Microsoft Macintosh PowerPoint</Application>
  <PresentationFormat>Широкоэкранный</PresentationFormat>
  <Paragraphs>451</Paragraphs>
  <Slides>53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53</vt:i4>
      </vt:variant>
    </vt:vector>
  </HeadingPairs>
  <TitlesOfParts>
    <vt:vector size="61" baseType="lpstr">
      <vt:lpstr>Arial</vt:lpstr>
      <vt:lpstr>Calibri</vt:lpstr>
      <vt:lpstr>Calibri Light</vt:lpstr>
      <vt:lpstr>Helvetica</vt:lpstr>
      <vt:lpstr>Helvetica Neue</vt:lpstr>
      <vt:lpstr>Montserrat</vt:lpstr>
      <vt:lpstr>Roboto</vt:lpstr>
      <vt:lpstr>Тема Office</vt:lpstr>
      <vt:lpstr>Аудит команды: оценка людей</vt:lpstr>
      <vt:lpstr>Что такое мотивация?</vt:lpstr>
      <vt:lpstr>Зачем мотивировать, если мы платим ЗП? </vt:lpstr>
      <vt:lpstr>Что мотивирует современных сотрудников?</vt:lpstr>
      <vt:lpstr>Модель трудовой мотивации Герчикова</vt:lpstr>
      <vt:lpstr>Коммерческий тип</vt:lpstr>
      <vt:lpstr>Коммерческий тип</vt:lpstr>
      <vt:lpstr>Профессиональный тип</vt:lpstr>
      <vt:lpstr>Профессиональный тип</vt:lpstr>
      <vt:lpstr>Профессиональный тип</vt:lpstr>
      <vt:lpstr>Патриотический тип</vt:lpstr>
      <vt:lpstr>Патриотический тип</vt:lpstr>
      <vt:lpstr>Хозяйственный тип</vt:lpstr>
      <vt:lpstr>Хозяйственный тип</vt:lpstr>
      <vt:lpstr>Избегающий / Люмпенизированный тип</vt:lpstr>
      <vt:lpstr>Избегающий / Люмпенизированный тип</vt:lpstr>
      <vt:lpstr>Виды стимулирования для разных профилей</vt:lpstr>
      <vt:lpstr>Резюме по мотивационным типам</vt:lpstr>
      <vt:lpstr>Модель DISC как инструмент управления командой</vt:lpstr>
      <vt:lpstr>Карл Густав Юнг и его описание психологических типов</vt:lpstr>
      <vt:lpstr>Модель DISC</vt:lpstr>
      <vt:lpstr>Модель DISC</vt:lpstr>
      <vt:lpstr>Дихотомия Экстраверсия / интроверсия</vt:lpstr>
      <vt:lpstr>Дихотомия Логик / Этик</vt:lpstr>
      <vt:lpstr>Рационалы (логики)</vt:lpstr>
      <vt:lpstr>Этики</vt:lpstr>
      <vt:lpstr>Типология DISC</vt:lpstr>
      <vt:lpstr>Модель DISC</vt:lpstr>
      <vt:lpstr>Как типировать человека?</vt:lpstr>
      <vt:lpstr>D — Dominance</vt:lpstr>
      <vt:lpstr>D — Dominance</vt:lpstr>
      <vt:lpstr>D — Dominance (сильные и слабые стороны)</vt:lpstr>
      <vt:lpstr>Как с D строить конструктивные отношения?</vt:lpstr>
      <vt:lpstr>I — Influence</vt:lpstr>
      <vt:lpstr>I — Influence</vt:lpstr>
      <vt:lpstr>I — Influence (сильные и слабые стороны)</vt:lpstr>
      <vt:lpstr>Как с I строить конструктивные отношения?</vt:lpstr>
      <vt:lpstr>S — Steadiness</vt:lpstr>
      <vt:lpstr>S — Steadiness</vt:lpstr>
      <vt:lpstr>S — Steadiness (сильные и слабые стороны)</vt:lpstr>
      <vt:lpstr>Как с S строить конструктивные отношения?</vt:lpstr>
      <vt:lpstr>С — Compliance («прилежные»)</vt:lpstr>
      <vt:lpstr>С — Compliance («прилежные»)</vt:lpstr>
      <vt:lpstr>С — Compliance (сильные и слабые стороны)</vt:lpstr>
      <vt:lpstr>Как с С строить конструктивные отношения?</vt:lpstr>
      <vt:lpstr>Проблемы взаимодействия</vt:lpstr>
      <vt:lpstr>”Differentiate or die”</vt:lpstr>
      <vt:lpstr>Как читать тест</vt:lpstr>
      <vt:lpstr>Аудит команды</vt:lpstr>
      <vt:lpstr>Итоги</vt:lpstr>
      <vt:lpstr>Развивающее задание (аудит команды)</vt:lpstr>
      <vt:lpstr>Модель «батарейка»</vt:lpstr>
      <vt:lpstr>Модель «батарейка»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Аудит команды: оценка людей</dc:title>
  <dc:creator>Валерий Студенников</dc:creator>
  <cp:lastModifiedBy>Валерий Студенников</cp:lastModifiedBy>
  <cp:revision>28</cp:revision>
  <dcterms:created xsi:type="dcterms:W3CDTF">2022-11-23T13:34:58Z</dcterms:created>
  <dcterms:modified xsi:type="dcterms:W3CDTF">2022-12-08T14:22:05Z</dcterms:modified>
</cp:coreProperties>
</file>

<file path=docProps/thumbnail.jpeg>
</file>